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5.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3.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8" r:id="rId4"/>
  </p:sldMasterIdLst>
  <p:notesMasterIdLst>
    <p:notesMasterId r:id="rId46"/>
  </p:notesMasterIdLst>
  <p:sldIdLst>
    <p:sldId id="256" r:id="rId5"/>
    <p:sldId id="407" r:id="rId6"/>
    <p:sldId id="413" r:id="rId7"/>
    <p:sldId id="400" r:id="rId8"/>
    <p:sldId id="408" r:id="rId9"/>
    <p:sldId id="406" r:id="rId10"/>
    <p:sldId id="410" r:id="rId11"/>
    <p:sldId id="417" r:id="rId12"/>
    <p:sldId id="412" r:id="rId13"/>
    <p:sldId id="419" r:id="rId14"/>
    <p:sldId id="441" r:id="rId15"/>
    <p:sldId id="365" r:id="rId16"/>
    <p:sldId id="364" r:id="rId17"/>
    <p:sldId id="418" r:id="rId18"/>
    <p:sldId id="370" r:id="rId19"/>
    <p:sldId id="416" r:id="rId20"/>
    <p:sldId id="442" r:id="rId21"/>
    <p:sldId id="440" r:id="rId22"/>
    <p:sldId id="446" r:id="rId23"/>
    <p:sldId id="447" r:id="rId24"/>
    <p:sldId id="448" r:id="rId25"/>
    <p:sldId id="449" r:id="rId26"/>
    <p:sldId id="450" r:id="rId27"/>
    <p:sldId id="451" r:id="rId28"/>
    <p:sldId id="452" r:id="rId29"/>
    <p:sldId id="453" r:id="rId30"/>
    <p:sldId id="444" r:id="rId31"/>
    <p:sldId id="445" r:id="rId32"/>
    <p:sldId id="421" r:id="rId33"/>
    <p:sldId id="430" r:id="rId34"/>
    <p:sldId id="429" r:id="rId35"/>
    <p:sldId id="431" r:id="rId36"/>
    <p:sldId id="432" r:id="rId37"/>
    <p:sldId id="435" r:id="rId38"/>
    <p:sldId id="436" r:id="rId39"/>
    <p:sldId id="437" r:id="rId40"/>
    <p:sldId id="433" r:id="rId41"/>
    <p:sldId id="454" r:id="rId42"/>
    <p:sldId id="455" r:id="rId43"/>
    <p:sldId id="439" r:id="rId44"/>
    <p:sldId id="428" r:id="rId4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gherita Bussi" initials="MB" lastIdx="1" clrIdx="0">
    <p:extLst>
      <p:ext uri="{19B8F6BF-5375-455C-9EA6-DF929625EA0E}">
        <p15:presenceInfo xmlns:p15="http://schemas.microsoft.com/office/powerpoint/2012/main" userId="S-1-5-21-3833422039-1977871958-3486634389-17517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6A7C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3201" autoAdjust="0"/>
    <p:restoredTop sz="77210" autoAdjust="0"/>
  </p:normalViewPr>
  <p:slideViewPr>
    <p:cSldViewPr snapToGrid="0">
      <p:cViewPr varScale="1">
        <p:scale>
          <a:sx n="57" d="100"/>
          <a:sy n="57" d="100"/>
        </p:scale>
        <p:origin x="320" y="40"/>
      </p:cViewPr>
      <p:guideLst/>
    </p:cSldViewPr>
  </p:slideViewPr>
  <p:notesTextViewPr>
    <p:cViewPr>
      <p:scale>
        <a:sx n="1" d="1"/>
        <a:sy n="1" d="1"/>
      </p:scale>
      <p:origin x="0" y="0"/>
    </p:cViewPr>
  </p:notesTextViewPr>
  <p:sorterViewPr>
    <p:cViewPr>
      <p:scale>
        <a:sx n="128" d="100"/>
        <a:sy n="128" d="100"/>
      </p:scale>
      <p:origin x="0" y="-688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gherita Bussi" userId="fcc41bda-c70b-4d3b-a094-d65d86470ed9" providerId="ADAL" clId="{DA75FD4A-2718-4D07-80B6-0300710F4F24}"/>
    <pc:docChg chg="modSld">
      <pc:chgData name="Margherita Bussi" userId="fcc41bda-c70b-4d3b-a094-d65d86470ed9" providerId="ADAL" clId="{DA75FD4A-2718-4D07-80B6-0300710F4F24}" dt="2025-11-27T09:50:15.069" v="18" actId="6549"/>
      <pc:docMkLst>
        <pc:docMk/>
      </pc:docMkLst>
      <pc:sldChg chg="modNotesTx">
        <pc:chgData name="Margherita Bussi" userId="fcc41bda-c70b-4d3b-a094-d65d86470ed9" providerId="ADAL" clId="{DA75FD4A-2718-4D07-80B6-0300710F4F24}" dt="2025-11-27T09:49:01.792" v="4" actId="6549"/>
        <pc:sldMkLst>
          <pc:docMk/>
          <pc:sldMk cId="3634159707" sldId="364"/>
        </pc:sldMkLst>
      </pc:sldChg>
      <pc:sldChg chg="modNotesTx">
        <pc:chgData name="Margherita Bussi" userId="fcc41bda-c70b-4d3b-a094-d65d86470ed9" providerId="ADAL" clId="{DA75FD4A-2718-4D07-80B6-0300710F4F24}" dt="2025-11-27T09:48:57.834" v="3" actId="6549"/>
        <pc:sldMkLst>
          <pc:docMk/>
          <pc:sldMk cId="404778055" sldId="365"/>
        </pc:sldMkLst>
      </pc:sldChg>
      <pc:sldChg chg="modNotesTx">
        <pc:chgData name="Margherita Bussi" userId="fcc41bda-c70b-4d3b-a094-d65d86470ed9" providerId="ADAL" clId="{DA75FD4A-2718-4D07-80B6-0300710F4F24}" dt="2025-11-27T09:48:37.303" v="0" actId="6549"/>
        <pc:sldMkLst>
          <pc:docMk/>
          <pc:sldMk cId="4042146789" sldId="408"/>
        </pc:sldMkLst>
      </pc:sldChg>
      <pc:sldChg chg="modNotesTx">
        <pc:chgData name="Margherita Bussi" userId="fcc41bda-c70b-4d3b-a094-d65d86470ed9" providerId="ADAL" clId="{DA75FD4A-2718-4D07-80B6-0300710F4F24}" dt="2025-11-27T09:48:43.753" v="1" actId="6549"/>
        <pc:sldMkLst>
          <pc:docMk/>
          <pc:sldMk cId="2691860843" sldId="410"/>
        </pc:sldMkLst>
      </pc:sldChg>
      <pc:sldChg chg="modNotesTx">
        <pc:chgData name="Margherita Bussi" userId="fcc41bda-c70b-4d3b-a094-d65d86470ed9" providerId="ADAL" clId="{DA75FD4A-2718-4D07-80B6-0300710F4F24}" dt="2025-11-27T09:48:50.894" v="2" actId="6549"/>
        <pc:sldMkLst>
          <pc:docMk/>
          <pc:sldMk cId="2965771043" sldId="412"/>
        </pc:sldMkLst>
      </pc:sldChg>
      <pc:sldChg chg="modNotesTx">
        <pc:chgData name="Margherita Bussi" userId="fcc41bda-c70b-4d3b-a094-d65d86470ed9" providerId="ADAL" clId="{DA75FD4A-2718-4D07-80B6-0300710F4F24}" dt="2025-11-27T09:49:49.088" v="11" actId="6549"/>
        <pc:sldMkLst>
          <pc:docMk/>
          <pc:sldMk cId="1475116739" sldId="421"/>
        </pc:sldMkLst>
      </pc:sldChg>
      <pc:sldChg chg="modNotesTx">
        <pc:chgData name="Margherita Bussi" userId="fcc41bda-c70b-4d3b-a094-d65d86470ed9" providerId="ADAL" clId="{DA75FD4A-2718-4D07-80B6-0300710F4F24}" dt="2025-11-27T09:49:54.728" v="13" actId="6549"/>
        <pc:sldMkLst>
          <pc:docMk/>
          <pc:sldMk cId="2432827510" sldId="429"/>
        </pc:sldMkLst>
      </pc:sldChg>
      <pc:sldChg chg="modNotesTx">
        <pc:chgData name="Margherita Bussi" userId="fcc41bda-c70b-4d3b-a094-d65d86470ed9" providerId="ADAL" clId="{DA75FD4A-2718-4D07-80B6-0300710F4F24}" dt="2025-11-27T09:49:51.713" v="12" actId="6549"/>
        <pc:sldMkLst>
          <pc:docMk/>
          <pc:sldMk cId="1079496219" sldId="430"/>
        </pc:sldMkLst>
      </pc:sldChg>
      <pc:sldChg chg="modNotesTx">
        <pc:chgData name="Margherita Bussi" userId="fcc41bda-c70b-4d3b-a094-d65d86470ed9" providerId="ADAL" clId="{DA75FD4A-2718-4D07-80B6-0300710F4F24}" dt="2025-11-27T09:49:59.643" v="14" actId="6549"/>
        <pc:sldMkLst>
          <pc:docMk/>
          <pc:sldMk cId="798192140" sldId="432"/>
        </pc:sldMkLst>
      </pc:sldChg>
      <pc:sldChg chg="modNotesTx">
        <pc:chgData name="Margherita Bussi" userId="fcc41bda-c70b-4d3b-a094-d65d86470ed9" providerId="ADAL" clId="{DA75FD4A-2718-4D07-80B6-0300710F4F24}" dt="2025-11-27T09:50:08.310" v="16" actId="6549"/>
        <pc:sldMkLst>
          <pc:docMk/>
          <pc:sldMk cId="1752218966" sldId="433"/>
        </pc:sldMkLst>
      </pc:sldChg>
      <pc:sldChg chg="modNotesTx">
        <pc:chgData name="Margherita Bussi" userId="fcc41bda-c70b-4d3b-a094-d65d86470ed9" providerId="ADAL" clId="{DA75FD4A-2718-4D07-80B6-0300710F4F24}" dt="2025-11-27T09:50:04.369" v="15" actId="6549"/>
        <pc:sldMkLst>
          <pc:docMk/>
          <pc:sldMk cId="1118950236" sldId="436"/>
        </pc:sldMkLst>
      </pc:sldChg>
      <pc:sldChg chg="modNotesTx">
        <pc:chgData name="Margherita Bussi" userId="fcc41bda-c70b-4d3b-a094-d65d86470ed9" providerId="ADAL" clId="{DA75FD4A-2718-4D07-80B6-0300710F4F24}" dt="2025-11-27T09:49:10.804" v="5" actId="6549"/>
        <pc:sldMkLst>
          <pc:docMk/>
          <pc:sldMk cId="3756895329" sldId="442"/>
        </pc:sldMkLst>
      </pc:sldChg>
      <pc:sldChg chg="modNotesTx">
        <pc:chgData name="Margherita Bussi" userId="fcc41bda-c70b-4d3b-a094-d65d86470ed9" providerId="ADAL" clId="{DA75FD4A-2718-4D07-80B6-0300710F4F24}" dt="2025-11-27T09:49:42.367" v="9" actId="6549"/>
        <pc:sldMkLst>
          <pc:docMk/>
          <pc:sldMk cId="2420801907" sldId="444"/>
        </pc:sldMkLst>
      </pc:sldChg>
      <pc:sldChg chg="modNotesTx">
        <pc:chgData name="Margherita Bussi" userId="fcc41bda-c70b-4d3b-a094-d65d86470ed9" providerId="ADAL" clId="{DA75FD4A-2718-4D07-80B6-0300710F4F24}" dt="2025-11-27T09:49:46.124" v="10" actId="6549"/>
        <pc:sldMkLst>
          <pc:docMk/>
          <pc:sldMk cId="3024657527" sldId="445"/>
        </pc:sldMkLst>
      </pc:sldChg>
      <pc:sldChg chg="modNotesTx">
        <pc:chgData name="Margherita Bussi" userId="fcc41bda-c70b-4d3b-a094-d65d86470ed9" providerId="ADAL" clId="{DA75FD4A-2718-4D07-80B6-0300710F4F24}" dt="2025-11-27T09:49:16.316" v="6" actId="6549"/>
        <pc:sldMkLst>
          <pc:docMk/>
          <pc:sldMk cId="1559561657" sldId="447"/>
        </pc:sldMkLst>
      </pc:sldChg>
      <pc:sldChg chg="modNotesTx">
        <pc:chgData name="Margherita Bussi" userId="fcc41bda-c70b-4d3b-a094-d65d86470ed9" providerId="ADAL" clId="{DA75FD4A-2718-4D07-80B6-0300710F4F24}" dt="2025-11-27T09:49:23.137" v="7" actId="6549"/>
        <pc:sldMkLst>
          <pc:docMk/>
          <pc:sldMk cId="1177897703" sldId="448"/>
        </pc:sldMkLst>
      </pc:sldChg>
      <pc:sldChg chg="modNotesTx">
        <pc:chgData name="Margherita Bussi" userId="fcc41bda-c70b-4d3b-a094-d65d86470ed9" providerId="ADAL" clId="{DA75FD4A-2718-4D07-80B6-0300710F4F24}" dt="2025-11-27T09:49:34.832" v="8" actId="6549"/>
        <pc:sldMkLst>
          <pc:docMk/>
          <pc:sldMk cId="1321684904" sldId="450"/>
        </pc:sldMkLst>
      </pc:sldChg>
      <pc:sldChg chg="modNotesTx">
        <pc:chgData name="Margherita Bussi" userId="fcc41bda-c70b-4d3b-a094-d65d86470ed9" providerId="ADAL" clId="{DA75FD4A-2718-4D07-80B6-0300710F4F24}" dt="2025-11-27T09:50:12.697" v="17" actId="6549"/>
        <pc:sldMkLst>
          <pc:docMk/>
          <pc:sldMk cId="591096217" sldId="454"/>
        </pc:sldMkLst>
      </pc:sldChg>
      <pc:sldChg chg="modNotesTx">
        <pc:chgData name="Margherita Bussi" userId="fcc41bda-c70b-4d3b-a094-d65d86470ed9" providerId="ADAL" clId="{DA75FD4A-2718-4D07-80B6-0300710F4F24}" dt="2025-11-27T09:50:15.069" v="18" actId="6549"/>
        <pc:sldMkLst>
          <pc:docMk/>
          <pc:sldMk cId="509418082" sldId="455"/>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uclouvain-my.sharepoint.com/personal/margherita_bussi_uclouvain_be/Documents/Bureau/Education%20des%20adultes/LFOPA%202811%20-%20Fondaments%20de%20la%20recherche%20en%20FoA/SERFA%20automne%202025%20-%20Brest/trng_aes_100__custom_18769613_spreadsheet.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mbussi\Downloads\trng_aes_175__custom_18920204_page_spreadsheet.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uclouvain-my.sharepoint.com/personal/margherita_bussi_uclouvain_be/Documents/Bureau/Education%20des%20adultes/LFOPA%202811%20-%20Fondaments%20de%20la%20recherche%20en%20FoA/SERFA%20automne%202025%20-%20Brest/trng_aes_102__custom_18769928_spreadsheet.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mbussi\Downloads\trng_aes_103__custom_18770039_spreadsheet.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https://uclouvain-my.sharepoint.com/personal/margherita_bussi_uclouvain_be/Documents/Bureau/Education%20des%20adultes/LFOPA%202811%20-%20Fondaments%20de%20la%20recherche%20en%20FoA/SERFA%20automne%202025%20-%20Brest/PIAAC.xlsx" TargetMode="External"/><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fr-BE" sz="1800" baseline="0" dirty="0"/>
              <a:t>Taux de participation à l’éducation et la formation, 25-64 ans – 12 derniers mois</a:t>
            </a:r>
            <a:endParaRPr lang="fr-BE" sz="1800" dirty="0"/>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fr-BE"/>
        </a:p>
      </c:txPr>
    </c:title>
    <c:autoTitleDeleted val="0"/>
    <c:plotArea>
      <c:layout/>
      <c:barChart>
        <c:barDir val="col"/>
        <c:grouping val="clustered"/>
        <c:varyColors val="0"/>
        <c:ser>
          <c:idx val="0"/>
          <c:order val="0"/>
          <c:tx>
            <c:strRef>
              <c:f>'[trng_aes_100__custom_18769613_spreadsheet.xlsx]Sheet 2'!$A$13</c:f>
              <c:strCache>
                <c:ptCount val="1"/>
                <c:pt idx="0">
                  <c:v>Belgium</c:v>
                </c:pt>
              </c:strCache>
            </c:strRef>
          </c:tx>
          <c:spPr>
            <a:solidFill>
              <a:schemeClr val="accent1"/>
            </a:solidFill>
            <a:ln>
              <a:noFill/>
            </a:ln>
            <a:effectLst/>
          </c:spPr>
          <c:invertIfNegative val="0"/>
          <c:cat>
            <c:multiLvlStrRef>
              <c:f>'[trng_aes_100__custom_18769613_spreadsheet.xlsx]Sheet 2'!$D$24:$K$25</c:f>
              <c:multiLvlStrCache>
                <c:ptCount val="8"/>
                <c:lvl>
                  <c:pt idx="0">
                    <c:v>Males</c:v>
                  </c:pt>
                  <c:pt idx="1">
                    <c:v>Females </c:v>
                  </c:pt>
                  <c:pt idx="2">
                    <c:v>Males</c:v>
                  </c:pt>
                  <c:pt idx="3">
                    <c:v>Females </c:v>
                  </c:pt>
                  <c:pt idx="4">
                    <c:v>Males</c:v>
                  </c:pt>
                  <c:pt idx="5">
                    <c:v>Females </c:v>
                  </c:pt>
                  <c:pt idx="6">
                    <c:v>Males</c:v>
                  </c:pt>
                  <c:pt idx="7">
                    <c:v>Females </c:v>
                  </c:pt>
                </c:lvl>
                <c:lvl>
                  <c:pt idx="0">
                    <c:v>2007</c:v>
                  </c:pt>
                  <c:pt idx="2">
                    <c:v>2011</c:v>
                  </c:pt>
                  <c:pt idx="4">
                    <c:v>2016</c:v>
                  </c:pt>
                  <c:pt idx="6">
                    <c:v>2022</c:v>
                  </c:pt>
                </c:lvl>
              </c:multiLvlStrCache>
            </c:multiLvlStrRef>
          </c:cat>
          <c:val>
            <c:numRef>
              <c:f>'[trng_aes_100__custom_18769613_spreadsheet.xlsx]Sheet 2'!$D$26:$K$26</c:f>
              <c:numCache>
                <c:formatCode>#,##0.##########</c:formatCode>
                <c:ptCount val="8"/>
                <c:pt idx="0">
                  <c:v>41.2</c:v>
                </c:pt>
                <c:pt idx="1">
                  <c:v>39.799999999999997</c:v>
                </c:pt>
                <c:pt idx="2">
                  <c:v>38.6</c:v>
                </c:pt>
                <c:pt idx="3">
                  <c:v>36.9</c:v>
                </c:pt>
                <c:pt idx="4">
                  <c:v>44.2</c:v>
                </c:pt>
                <c:pt idx="5">
                  <c:v>46.2</c:v>
                </c:pt>
                <c:pt idx="6">
                  <c:v>37.799999999999997</c:v>
                </c:pt>
                <c:pt idx="7">
                  <c:v>45.4</c:v>
                </c:pt>
              </c:numCache>
            </c:numRef>
          </c:val>
          <c:extLst>
            <c:ext xmlns:c16="http://schemas.microsoft.com/office/drawing/2014/chart" uri="{C3380CC4-5D6E-409C-BE32-E72D297353CC}">
              <c16:uniqueId val="{00000000-6A29-4B39-8F10-C3195A3AACB0}"/>
            </c:ext>
          </c:extLst>
        </c:ser>
        <c:ser>
          <c:idx val="1"/>
          <c:order val="1"/>
          <c:tx>
            <c:strRef>
              <c:f>'[trng_aes_100__custom_18769613_spreadsheet.xlsx]Sheet 2'!$A$14</c:f>
              <c:strCache>
                <c:ptCount val="1"/>
                <c:pt idx="0">
                  <c:v>France</c:v>
                </c:pt>
              </c:strCache>
            </c:strRef>
          </c:tx>
          <c:spPr>
            <a:solidFill>
              <a:schemeClr val="accent2"/>
            </a:solidFill>
            <a:ln>
              <a:noFill/>
            </a:ln>
            <a:effectLst/>
          </c:spPr>
          <c:invertIfNegative val="0"/>
          <c:cat>
            <c:multiLvlStrRef>
              <c:f>'[trng_aes_100__custom_18769613_spreadsheet.xlsx]Sheet 2'!$D$24:$K$25</c:f>
              <c:multiLvlStrCache>
                <c:ptCount val="8"/>
                <c:lvl>
                  <c:pt idx="0">
                    <c:v>Males</c:v>
                  </c:pt>
                  <c:pt idx="1">
                    <c:v>Females </c:v>
                  </c:pt>
                  <c:pt idx="2">
                    <c:v>Males</c:v>
                  </c:pt>
                  <c:pt idx="3">
                    <c:v>Females </c:v>
                  </c:pt>
                  <c:pt idx="4">
                    <c:v>Males</c:v>
                  </c:pt>
                  <c:pt idx="5">
                    <c:v>Females </c:v>
                  </c:pt>
                  <c:pt idx="6">
                    <c:v>Males</c:v>
                  </c:pt>
                  <c:pt idx="7">
                    <c:v>Females </c:v>
                  </c:pt>
                </c:lvl>
                <c:lvl>
                  <c:pt idx="0">
                    <c:v>2007</c:v>
                  </c:pt>
                  <c:pt idx="2">
                    <c:v>2011</c:v>
                  </c:pt>
                  <c:pt idx="4">
                    <c:v>2016</c:v>
                  </c:pt>
                  <c:pt idx="6">
                    <c:v>2022</c:v>
                  </c:pt>
                </c:lvl>
              </c:multiLvlStrCache>
            </c:multiLvlStrRef>
          </c:cat>
          <c:val>
            <c:numRef>
              <c:f>'[trng_aes_100__custom_18769613_spreadsheet.xlsx]Sheet 2'!$D$27:$K$27</c:f>
              <c:numCache>
                <c:formatCode>#,##0.##########</c:formatCode>
                <c:ptCount val="8"/>
                <c:pt idx="0">
                  <c:v>36.4</c:v>
                </c:pt>
                <c:pt idx="1">
                  <c:v>33.799999999999997</c:v>
                </c:pt>
                <c:pt idx="2">
                  <c:v>50.2</c:v>
                </c:pt>
                <c:pt idx="3">
                  <c:v>50.8</c:v>
                </c:pt>
                <c:pt idx="4">
                  <c:v>48.7</c:v>
                </c:pt>
                <c:pt idx="5">
                  <c:v>53.8</c:v>
                </c:pt>
                <c:pt idx="6">
                  <c:v>50.1</c:v>
                </c:pt>
                <c:pt idx="7">
                  <c:v>51.5</c:v>
                </c:pt>
              </c:numCache>
            </c:numRef>
          </c:val>
          <c:extLst>
            <c:ext xmlns:c16="http://schemas.microsoft.com/office/drawing/2014/chart" uri="{C3380CC4-5D6E-409C-BE32-E72D297353CC}">
              <c16:uniqueId val="{00000001-6A29-4B39-8F10-C3195A3AACB0}"/>
            </c:ext>
          </c:extLst>
        </c:ser>
        <c:ser>
          <c:idx val="2"/>
          <c:order val="2"/>
          <c:tx>
            <c:strRef>
              <c:f>'[trng_aes_100__custom_18769613_spreadsheet.xlsx]Sheet 2'!$A$15</c:f>
              <c:strCache>
                <c:ptCount val="1"/>
                <c:pt idx="0">
                  <c:v>Switzerland</c:v>
                </c:pt>
              </c:strCache>
            </c:strRef>
          </c:tx>
          <c:spPr>
            <a:solidFill>
              <a:schemeClr val="accent3"/>
            </a:solidFill>
            <a:ln>
              <a:noFill/>
            </a:ln>
            <a:effectLst/>
          </c:spPr>
          <c:invertIfNegative val="0"/>
          <c:cat>
            <c:multiLvlStrRef>
              <c:f>'[trng_aes_100__custom_18769613_spreadsheet.xlsx]Sheet 2'!$D$24:$K$25</c:f>
              <c:multiLvlStrCache>
                <c:ptCount val="8"/>
                <c:lvl>
                  <c:pt idx="0">
                    <c:v>Males</c:v>
                  </c:pt>
                  <c:pt idx="1">
                    <c:v>Females </c:v>
                  </c:pt>
                  <c:pt idx="2">
                    <c:v>Males</c:v>
                  </c:pt>
                  <c:pt idx="3">
                    <c:v>Females </c:v>
                  </c:pt>
                  <c:pt idx="4">
                    <c:v>Males</c:v>
                  </c:pt>
                  <c:pt idx="5">
                    <c:v>Females </c:v>
                  </c:pt>
                  <c:pt idx="6">
                    <c:v>Males</c:v>
                  </c:pt>
                  <c:pt idx="7">
                    <c:v>Females </c:v>
                  </c:pt>
                </c:lvl>
                <c:lvl>
                  <c:pt idx="0">
                    <c:v>2007</c:v>
                  </c:pt>
                  <c:pt idx="2">
                    <c:v>2011</c:v>
                  </c:pt>
                  <c:pt idx="4">
                    <c:v>2016</c:v>
                  </c:pt>
                  <c:pt idx="6">
                    <c:v>2022</c:v>
                  </c:pt>
                </c:lvl>
              </c:multiLvlStrCache>
            </c:multiLvlStrRef>
          </c:cat>
          <c:val>
            <c:numRef>
              <c:f>'[trng_aes_100__custom_18769613_spreadsheet.xlsx]Sheet 2'!$D$28:$K$28</c:f>
              <c:numCache>
                <c:formatCode>#,##0.##########</c:formatCode>
                <c:ptCount val="8"/>
                <c:pt idx="0">
                  <c:v>51.3</c:v>
                </c:pt>
                <c:pt idx="1">
                  <c:v>46.7</c:v>
                </c:pt>
                <c:pt idx="2" formatCode="#,##0.0">
                  <c:v>65</c:v>
                </c:pt>
                <c:pt idx="3" formatCode="#,##0.0">
                  <c:v>66</c:v>
                </c:pt>
                <c:pt idx="4">
                  <c:v>70.400000000000006</c:v>
                </c:pt>
                <c:pt idx="5">
                  <c:v>67.7</c:v>
                </c:pt>
                <c:pt idx="6">
                  <c:v>53.8</c:v>
                </c:pt>
                <c:pt idx="7">
                  <c:v>53.8</c:v>
                </c:pt>
              </c:numCache>
            </c:numRef>
          </c:val>
          <c:extLst>
            <c:ext xmlns:c16="http://schemas.microsoft.com/office/drawing/2014/chart" uri="{C3380CC4-5D6E-409C-BE32-E72D297353CC}">
              <c16:uniqueId val="{00000002-6A29-4B39-8F10-C3195A3AACB0}"/>
            </c:ext>
          </c:extLst>
        </c:ser>
        <c:dLbls>
          <c:showLegendKey val="0"/>
          <c:showVal val="0"/>
          <c:showCatName val="0"/>
          <c:showSerName val="0"/>
          <c:showPercent val="0"/>
          <c:showBubbleSize val="0"/>
        </c:dLbls>
        <c:gapWidth val="150"/>
        <c:axId val="574539887"/>
        <c:axId val="574549487"/>
      </c:barChart>
      <c:catAx>
        <c:axId val="5745398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fr-FR"/>
          </a:p>
        </c:txPr>
        <c:crossAx val="574549487"/>
        <c:crosses val="autoZero"/>
        <c:auto val="1"/>
        <c:lblAlgn val="ctr"/>
        <c:lblOffset val="100"/>
        <c:noMultiLvlLbl val="0"/>
      </c:catAx>
      <c:valAx>
        <c:axId val="574549487"/>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57453988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r-BE" sz="1600" dirty="0"/>
              <a:t>Participation</a:t>
            </a:r>
            <a:r>
              <a:rPr lang="fr-BE" sz="1600" baseline="0" dirty="0"/>
              <a:t> selon le degré de volonté</a:t>
            </a:r>
            <a:endParaRPr lang="fr-BE" sz="1600"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fr-BE"/>
        </a:p>
      </c:txPr>
    </c:title>
    <c:autoTitleDeleted val="0"/>
    <c:plotArea>
      <c:layout/>
      <c:barChart>
        <c:barDir val="col"/>
        <c:grouping val="clustered"/>
        <c:varyColors val="0"/>
        <c:ser>
          <c:idx val="0"/>
          <c:order val="0"/>
          <c:tx>
            <c:strRef>
              <c:f>'Sheet 1'!$C$24</c:f>
              <c:strCache>
                <c:ptCount val="1"/>
                <c:pt idx="0">
                  <c:v>Belgium</c:v>
                </c:pt>
              </c:strCache>
            </c:strRef>
          </c:tx>
          <c:spPr>
            <a:solidFill>
              <a:schemeClr val="accent1"/>
            </a:solidFill>
            <a:ln>
              <a:noFill/>
            </a:ln>
            <a:effectLst/>
          </c:spPr>
          <c:invertIfNegative val="0"/>
          <c:cat>
            <c:strRef>
              <c:f>'Sheet 1'!$D$23:$G$23</c:f>
              <c:strCache>
                <c:ptCount val="4"/>
                <c:pt idx="0">
                  <c:v>Persons who participated but wanted to participate more</c:v>
                </c:pt>
                <c:pt idx="1">
                  <c:v>Persons who participated and did not want to participate more</c:v>
                </c:pt>
                <c:pt idx="2">
                  <c:v>Persons who did not participate but wanted to participate</c:v>
                </c:pt>
                <c:pt idx="3">
                  <c:v>Persons who did not participate and did not want to participate</c:v>
                </c:pt>
              </c:strCache>
            </c:strRef>
          </c:cat>
          <c:val>
            <c:numRef>
              <c:f>'Sheet 1'!$D$24:$G$24</c:f>
              <c:numCache>
                <c:formatCode>#,##0.##########</c:formatCode>
                <c:ptCount val="4"/>
                <c:pt idx="0">
                  <c:v>12.1</c:v>
                </c:pt>
                <c:pt idx="1">
                  <c:v>29.5</c:v>
                </c:pt>
                <c:pt idx="2">
                  <c:v>6.9</c:v>
                </c:pt>
                <c:pt idx="3">
                  <c:v>51.5</c:v>
                </c:pt>
              </c:numCache>
            </c:numRef>
          </c:val>
          <c:extLst>
            <c:ext xmlns:c16="http://schemas.microsoft.com/office/drawing/2014/chart" uri="{C3380CC4-5D6E-409C-BE32-E72D297353CC}">
              <c16:uniqueId val="{00000000-7D7B-41B4-97DE-E6E152F2B673}"/>
            </c:ext>
          </c:extLst>
        </c:ser>
        <c:ser>
          <c:idx val="1"/>
          <c:order val="1"/>
          <c:tx>
            <c:strRef>
              <c:f>'Sheet 1'!$C$25</c:f>
              <c:strCache>
                <c:ptCount val="1"/>
                <c:pt idx="0">
                  <c:v>France</c:v>
                </c:pt>
              </c:strCache>
            </c:strRef>
          </c:tx>
          <c:spPr>
            <a:solidFill>
              <a:schemeClr val="accent2"/>
            </a:solidFill>
            <a:ln>
              <a:noFill/>
            </a:ln>
            <a:effectLst/>
          </c:spPr>
          <c:invertIfNegative val="0"/>
          <c:cat>
            <c:strRef>
              <c:f>'Sheet 1'!$D$23:$G$23</c:f>
              <c:strCache>
                <c:ptCount val="4"/>
                <c:pt idx="0">
                  <c:v>Persons who participated but wanted to participate more</c:v>
                </c:pt>
                <c:pt idx="1">
                  <c:v>Persons who participated and did not want to participate more</c:v>
                </c:pt>
                <c:pt idx="2">
                  <c:v>Persons who did not participate but wanted to participate</c:v>
                </c:pt>
                <c:pt idx="3">
                  <c:v>Persons who did not participate and did not want to participate</c:v>
                </c:pt>
              </c:strCache>
            </c:strRef>
          </c:cat>
          <c:val>
            <c:numRef>
              <c:f>'Sheet 1'!$D$25:$G$25</c:f>
              <c:numCache>
                <c:formatCode>#,##0.##########</c:formatCode>
                <c:ptCount val="4"/>
                <c:pt idx="0">
                  <c:v>18.7</c:v>
                </c:pt>
                <c:pt idx="1">
                  <c:v>32.1</c:v>
                </c:pt>
                <c:pt idx="2">
                  <c:v>11.5</c:v>
                </c:pt>
                <c:pt idx="3">
                  <c:v>37.5</c:v>
                </c:pt>
              </c:numCache>
            </c:numRef>
          </c:val>
          <c:extLst>
            <c:ext xmlns:c16="http://schemas.microsoft.com/office/drawing/2014/chart" uri="{C3380CC4-5D6E-409C-BE32-E72D297353CC}">
              <c16:uniqueId val="{00000001-7D7B-41B4-97DE-E6E152F2B673}"/>
            </c:ext>
          </c:extLst>
        </c:ser>
        <c:ser>
          <c:idx val="2"/>
          <c:order val="2"/>
          <c:tx>
            <c:strRef>
              <c:f>'Sheet 1'!$C$26</c:f>
              <c:strCache>
                <c:ptCount val="1"/>
                <c:pt idx="0">
                  <c:v>Switzerland</c:v>
                </c:pt>
              </c:strCache>
            </c:strRef>
          </c:tx>
          <c:spPr>
            <a:solidFill>
              <a:schemeClr val="accent3"/>
            </a:solidFill>
            <a:ln>
              <a:noFill/>
            </a:ln>
            <a:effectLst/>
          </c:spPr>
          <c:invertIfNegative val="0"/>
          <c:cat>
            <c:strRef>
              <c:f>'Sheet 1'!$D$23:$G$23</c:f>
              <c:strCache>
                <c:ptCount val="4"/>
                <c:pt idx="0">
                  <c:v>Persons who participated but wanted to participate more</c:v>
                </c:pt>
                <c:pt idx="1">
                  <c:v>Persons who participated and did not want to participate more</c:v>
                </c:pt>
                <c:pt idx="2">
                  <c:v>Persons who did not participate but wanted to participate</c:v>
                </c:pt>
                <c:pt idx="3">
                  <c:v>Persons who did not participate and did not want to participate</c:v>
                </c:pt>
              </c:strCache>
            </c:strRef>
          </c:cat>
          <c:val>
            <c:numRef>
              <c:f>'Sheet 1'!$D$26:$G$26</c:f>
              <c:numCache>
                <c:formatCode>#,##0.##########</c:formatCode>
                <c:ptCount val="4"/>
                <c:pt idx="0">
                  <c:v>19.5</c:v>
                </c:pt>
                <c:pt idx="1">
                  <c:v>34.200000000000003</c:v>
                </c:pt>
                <c:pt idx="2">
                  <c:v>12.9</c:v>
                </c:pt>
                <c:pt idx="3">
                  <c:v>33.1</c:v>
                </c:pt>
              </c:numCache>
            </c:numRef>
          </c:val>
          <c:extLst>
            <c:ext xmlns:c16="http://schemas.microsoft.com/office/drawing/2014/chart" uri="{C3380CC4-5D6E-409C-BE32-E72D297353CC}">
              <c16:uniqueId val="{00000002-7D7B-41B4-97DE-E6E152F2B673}"/>
            </c:ext>
          </c:extLst>
        </c:ser>
        <c:dLbls>
          <c:showLegendKey val="0"/>
          <c:showVal val="0"/>
          <c:showCatName val="0"/>
          <c:showSerName val="0"/>
          <c:showPercent val="0"/>
          <c:showBubbleSize val="0"/>
        </c:dLbls>
        <c:gapWidth val="219"/>
        <c:overlap val="-27"/>
        <c:axId val="224976576"/>
        <c:axId val="224979456"/>
      </c:barChart>
      <c:catAx>
        <c:axId val="2249765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fr-FR"/>
          </a:p>
        </c:txPr>
        <c:crossAx val="224979456"/>
        <c:crosses val="autoZero"/>
        <c:auto val="1"/>
        <c:lblAlgn val="ctr"/>
        <c:lblOffset val="100"/>
        <c:noMultiLvlLbl val="0"/>
      </c:catAx>
      <c:valAx>
        <c:axId val="22497945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22497657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fr-F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r-BE" sz="1600" dirty="0"/>
              <a:t>Participation rate in </a:t>
            </a:r>
            <a:r>
              <a:rPr lang="fr-BE" sz="1600" dirty="0" err="1"/>
              <a:t>education</a:t>
            </a:r>
            <a:r>
              <a:rPr lang="fr-BE" sz="1600" dirty="0"/>
              <a:t> and training by </a:t>
            </a:r>
            <a:r>
              <a:rPr lang="fr-BE" sz="1600" dirty="0" err="1"/>
              <a:t>educational</a:t>
            </a:r>
            <a:r>
              <a:rPr lang="fr-BE" sz="1600" dirty="0"/>
              <a:t> </a:t>
            </a:r>
            <a:r>
              <a:rPr lang="fr-BE" sz="1600" dirty="0" err="1"/>
              <a:t>attainment</a:t>
            </a:r>
            <a:r>
              <a:rPr lang="fr-BE" sz="1600" dirty="0"/>
              <a:t> </a:t>
            </a:r>
            <a:r>
              <a:rPr lang="fr-BE" sz="1600" dirty="0" err="1"/>
              <a:t>level</a:t>
            </a:r>
            <a:r>
              <a:rPr lang="fr-BE" sz="1600" dirty="0"/>
              <a:t> -</a:t>
            </a:r>
            <a:r>
              <a:rPr lang="fr-BE" sz="1600" baseline="0" dirty="0"/>
              <a:t> 12 </a:t>
            </a:r>
            <a:r>
              <a:rPr lang="fr-BE" sz="1600" baseline="0" dirty="0" err="1"/>
              <a:t>months</a:t>
            </a:r>
            <a:endParaRPr lang="fr-BE" sz="1600"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fr-BE"/>
        </a:p>
      </c:txPr>
    </c:title>
    <c:autoTitleDeleted val="0"/>
    <c:plotArea>
      <c:layout/>
      <c:barChart>
        <c:barDir val="col"/>
        <c:grouping val="clustered"/>
        <c:varyColors val="0"/>
        <c:ser>
          <c:idx val="0"/>
          <c:order val="0"/>
          <c:tx>
            <c:strRef>
              <c:f>'[trng_aes_102__custom_18769928_spreadsheet.xlsx]Sheet 1'!$AN$23</c:f>
              <c:strCache>
                <c:ptCount val="1"/>
                <c:pt idx="0">
                  <c:v>Belgium</c:v>
                </c:pt>
              </c:strCache>
            </c:strRef>
          </c:tx>
          <c:spPr>
            <a:solidFill>
              <a:schemeClr val="accent1"/>
            </a:solidFill>
            <a:ln>
              <a:noFill/>
            </a:ln>
            <a:effectLst/>
          </c:spPr>
          <c:invertIfNegative val="0"/>
          <c:cat>
            <c:strRef>
              <c:f>'[trng_aes_102__custom_18769928_spreadsheet.xlsx]Sheet 1'!$AO$22:$AR$22</c:f>
              <c:strCache>
                <c:ptCount val="4"/>
                <c:pt idx="0">
                  <c:v>Less than primary, primary and lower secondary education (levels 0-2)</c:v>
                </c:pt>
                <c:pt idx="1">
                  <c:v>Upper secondary and post-secondary non-tertiary education (levels 3 and 4) - general</c:v>
                </c:pt>
                <c:pt idx="2">
                  <c:v>Upper secondary and post-secondary non-tertiary education (levels 3 and 4) - vocational</c:v>
                </c:pt>
                <c:pt idx="3">
                  <c:v>Tertiary education (levels 5-8)</c:v>
                </c:pt>
              </c:strCache>
            </c:strRef>
          </c:cat>
          <c:val>
            <c:numRef>
              <c:f>'[trng_aes_102__custom_18769928_spreadsheet.xlsx]Sheet 1'!$AO$23:$AR$23</c:f>
              <c:numCache>
                <c:formatCode>#,##0.##########</c:formatCode>
                <c:ptCount val="4"/>
                <c:pt idx="0">
                  <c:v>15.9</c:v>
                </c:pt>
                <c:pt idx="1">
                  <c:v>34.1</c:v>
                </c:pt>
                <c:pt idx="2">
                  <c:v>32.1</c:v>
                </c:pt>
                <c:pt idx="3">
                  <c:v>61.4</c:v>
                </c:pt>
              </c:numCache>
            </c:numRef>
          </c:val>
          <c:extLst>
            <c:ext xmlns:c16="http://schemas.microsoft.com/office/drawing/2014/chart" uri="{C3380CC4-5D6E-409C-BE32-E72D297353CC}">
              <c16:uniqueId val="{00000000-8682-4734-BEFC-8DCD76692CA0}"/>
            </c:ext>
          </c:extLst>
        </c:ser>
        <c:ser>
          <c:idx val="1"/>
          <c:order val="1"/>
          <c:tx>
            <c:strRef>
              <c:f>'[trng_aes_102__custom_18769928_spreadsheet.xlsx]Sheet 1'!$AN$24</c:f>
              <c:strCache>
                <c:ptCount val="1"/>
                <c:pt idx="0">
                  <c:v>France</c:v>
                </c:pt>
              </c:strCache>
            </c:strRef>
          </c:tx>
          <c:spPr>
            <a:solidFill>
              <a:schemeClr val="accent2"/>
            </a:solidFill>
            <a:ln>
              <a:noFill/>
            </a:ln>
            <a:effectLst/>
          </c:spPr>
          <c:invertIfNegative val="0"/>
          <c:cat>
            <c:strRef>
              <c:f>'[trng_aes_102__custom_18769928_spreadsheet.xlsx]Sheet 1'!$AO$22:$AR$22</c:f>
              <c:strCache>
                <c:ptCount val="4"/>
                <c:pt idx="0">
                  <c:v>Less than primary, primary and lower secondary education (levels 0-2)</c:v>
                </c:pt>
                <c:pt idx="1">
                  <c:v>Upper secondary and post-secondary non-tertiary education (levels 3 and 4) - general</c:v>
                </c:pt>
                <c:pt idx="2">
                  <c:v>Upper secondary and post-secondary non-tertiary education (levels 3 and 4) - vocational</c:v>
                </c:pt>
                <c:pt idx="3">
                  <c:v>Tertiary education (levels 5-8)</c:v>
                </c:pt>
              </c:strCache>
            </c:strRef>
          </c:cat>
          <c:val>
            <c:numRef>
              <c:f>'[trng_aes_102__custom_18769928_spreadsheet.xlsx]Sheet 1'!$AO$24:$AR$24</c:f>
              <c:numCache>
                <c:formatCode>#,##0.##########</c:formatCode>
                <c:ptCount val="4"/>
                <c:pt idx="0">
                  <c:v>25.4</c:v>
                </c:pt>
                <c:pt idx="1">
                  <c:v>49.9</c:v>
                </c:pt>
                <c:pt idx="2">
                  <c:v>39.200000000000003</c:v>
                </c:pt>
                <c:pt idx="3">
                  <c:v>70.3</c:v>
                </c:pt>
              </c:numCache>
            </c:numRef>
          </c:val>
          <c:extLst>
            <c:ext xmlns:c16="http://schemas.microsoft.com/office/drawing/2014/chart" uri="{C3380CC4-5D6E-409C-BE32-E72D297353CC}">
              <c16:uniqueId val="{00000001-8682-4734-BEFC-8DCD76692CA0}"/>
            </c:ext>
          </c:extLst>
        </c:ser>
        <c:ser>
          <c:idx val="2"/>
          <c:order val="2"/>
          <c:tx>
            <c:strRef>
              <c:f>'[trng_aes_102__custom_18769928_spreadsheet.xlsx]Sheet 1'!$AN$25</c:f>
              <c:strCache>
                <c:ptCount val="1"/>
                <c:pt idx="0">
                  <c:v>Switzerland</c:v>
                </c:pt>
              </c:strCache>
            </c:strRef>
          </c:tx>
          <c:spPr>
            <a:solidFill>
              <a:schemeClr val="accent3"/>
            </a:solidFill>
            <a:ln>
              <a:noFill/>
            </a:ln>
            <a:effectLst/>
          </c:spPr>
          <c:invertIfNegative val="0"/>
          <c:cat>
            <c:strRef>
              <c:f>'[trng_aes_102__custom_18769928_spreadsheet.xlsx]Sheet 1'!$AO$22:$AR$22</c:f>
              <c:strCache>
                <c:ptCount val="4"/>
                <c:pt idx="0">
                  <c:v>Less than primary, primary and lower secondary education (levels 0-2)</c:v>
                </c:pt>
                <c:pt idx="1">
                  <c:v>Upper secondary and post-secondary non-tertiary education (levels 3 and 4) - general</c:v>
                </c:pt>
                <c:pt idx="2">
                  <c:v>Upper secondary and post-secondary non-tertiary education (levels 3 and 4) - vocational</c:v>
                </c:pt>
                <c:pt idx="3">
                  <c:v>Tertiary education (levels 5-8)</c:v>
                </c:pt>
              </c:strCache>
            </c:strRef>
          </c:cat>
          <c:val>
            <c:numRef>
              <c:f>'[trng_aes_102__custom_18769928_spreadsheet.xlsx]Sheet 1'!$AO$25:$AR$25</c:f>
              <c:numCache>
                <c:formatCode>#,##0.##########</c:formatCode>
                <c:ptCount val="4"/>
                <c:pt idx="0" formatCode="#,##0.0">
                  <c:v>21</c:v>
                </c:pt>
                <c:pt idx="1">
                  <c:v>53.8</c:v>
                </c:pt>
                <c:pt idx="2">
                  <c:v>44.9</c:v>
                </c:pt>
                <c:pt idx="3">
                  <c:v>70.400000000000006</c:v>
                </c:pt>
              </c:numCache>
            </c:numRef>
          </c:val>
          <c:extLst>
            <c:ext xmlns:c16="http://schemas.microsoft.com/office/drawing/2014/chart" uri="{C3380CC4-5D6E-409C-BE32-E72D297353CC}">
              <c16:uniqueId val="{00000002-8682-4734-BEFC-8DCD76692CA0}"/>
            </c:ext>
          </c:extLst>
        </c:ser>
        <c:dLbls>
          <c:showLegendKey val="0"/>
          <c:showVal val="0"/>
          <c:showCatName val="0"/>
          <c:showSerName val="0"/>
          <c:showPercent val="0"/>
          <c:showBubbleSize val="0"/>
        </c:dLbls>
        <c:gapWidth val="219"/>
        <c:overlap val="-27"/>
        <c:axId val="62248399"/>
        <c:axId val="62232079"/>
      </c:barChart>
      <c:catAx>
        <c:axId val="6224839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62232079"/>
        <c:crosses val="autoZero"/>
        <c:auto val="1"/>
        <c:lblAlgn val="ctr"/>
        <c:lblOffset val="100"/>
        <c:noMultiLvlLbl val="0"/>
      </c:catAx>
      <c:valAx>
        <c:axId val="62232079"/>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6224839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fr-F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r-BE" sz="1600" dirty="0"/>
              <a:t>Participation rate in </a:t>
            </a:r>
            <a:r>
              <a:rPr lang="fr-BE" sz="1600" dirty="0" err="1"/>
              <a:t>education</a:t>
            </a:r>
            <a:r>
              <a:rPr lang="fr-BE" sz="1600" dirty="0"/>
              <a:t> and training by labour </a:t>
            </a:r>
            <a:r>
              <a:rPr lang="fr-BE" sz="1600" dirty="0" err="1"/>
              <a:t>status</a:t>
            </a:r>
            <a:r>
              <a:rPr lang="fr-BE" sz="1600" dirty="0"/>
              <a:t> - 2022</a:t>
            </a:r>
            <a:r>
              <a:rPr lang="fr-BE" sz="1600" baseline="0" dirty="0"/>
              <a:t> </a:t>
            </a:r>
            <a:endParaRPr lang="fr-BE" sz="1600"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fr-BE"/>
        </a:p>
      </c:txPr>
    </c:title>
    <c:autoTitleDeleted val="0"/>
    <c:plotArea>
      <c:layout/>
      <c:barChart>
        <c:barDir val="col"/>
        <c:grouping val="clustered"/>
        <c:varyColors val="0"/>
        <c:ser>
          <c:idx val="0"/>
          <c:order val="0"/>
          <c:tx>
            <c:strRef>
              <c:f>'Sheet 1'!$D$24</c:f>
              <c:strCache>
                <c:ptCount val="1"/>
                <c:pt idx="0">
                  <c:v>Belgium</c:v>
                </c:pt>
              </c:strCache>
            </c:strRef>
          </c:tx>
          <c:spPr>
            <a:solidFill>
              <a:schemeClr val="accent1"/>
            </a:solidFill>
            <a:ln>
              <a:noFill/>
            </a:ln>
            <a:effectLst/>
          </c:spPr>
          <c:invertIfNegative val="0"/>
          <c:cat>
            <c:strRef>
              <c:f>'Sheet 1'!$E$23:$G$23</c:f>
              <c:strCache>
                <c:ptCount val="3"/>
                <c:pt idx="0">
                  <c:v>Employed </c:v>
                </c:pt>
                <c:pt idx="1">
                  <c:v>Unemployed</c:v>
                </c:pt>
                <c:pt idx="2">
                  <c:v>Person outside the labour market</c:v>
                </c:pt>
              </c:strCache>
            </c:strRef>
          </c:cat>
          <c:val>
            <c:numRef>
              <c:f>'Sheet 1'!$E$24:$G$24</c:f>
              <c:numCache>
                <c:formatCode>#,##0.##########</c:formatCode>
                <c:ptCount val="3"/>
                <c:pt idx="0">
                  <c:v>51.1</c:v>
                </c:pt>
                <c:pt idx="1">
                  <c:v>33.1</c:v>
                </c:pt>
                <c:pt idx="2">
                  <c:v>16.100000000000001</c:v>
                </c:pt>
              </c:numCache>
            </c:numRef>
          </c:val>
          <c:extLst>
            <c:ext xmlns:c16="http://schemas.microsoft.com/office/drawing/2014/chart" uri="{C3380CC4-5D6E-409C-BE32-E72D297353CC}">
              <c16:uniqueId val="{00000000-1F39-473D-8599-E9202542BDDA}"/>
            </c:ext>
          </c:extLst>
        </c:ser>
        <c:ser>
          <c:idx val="1"/>
          <c:order val="1"/>
          <c:tx>
            <c:strRef>
              <c:f>'Sheet 1'!$D$25</c:f>
              <c:strCache>
                <c:ptCount val="1"/>
                <c:pt idx="0">
                  <c:v>France</c:v>
                </c:pt>
              </c:strCache>
            </c:strRef>
          </c:tx>
          <c:spPr>
            <a:solidFill>
              <a:schemeClr val="accent2"/>
            </a:solidFill>
            <a:ln>
              <a:noFill/>
            </a:ln>
            <a:effectLst/>
          </c:spPr>
          <c:invertIfNegative val="0"/>
          <c:cat>
            <c:strRef>
              <c:f>'Sheet 1'!$E$23:$G$23</c:f>
              <c:strCache>
                <c:ptCount val="3"/>
                <c:pt idx="0">
                  <c:v>Employed </c:v>
                </c:pt>
                <c:pt idx="1">
                  <c:v>Unemployed</c:v>
                </c:pt>
                <c:pt idx="2">
                  <c:v>Person outside the labour market</c:v>
                </c:pt>
              </c:strCache>
            </c:strRef>
          </c:cat>
          <c:val>
            <c:numRef>
              <c:f>'Sheet 1'!$E$25:$G$25</c:f>
              <c:numCache>
                <c:formatCode>#,##0.0</c:formatCode>
                <c:ptCount val="3"/>
                <c:pt idx="0" formatCode="#,##0.##########">
                  <c:v>58.4</c:v>
                </c:pt>
                <c:pt idx="1">
                  <c:v>45</c:v>
                </c:pt>
                <c:pt idx="2" formatCode="#,##0.##########">
                  <c:v>22.6</c:v>
                </c:pt>
              </c:numCache>
            </c:numRef>
          </c:val>
          <c:extLst>
            <c:ext xmlns:c16="http://schemas.microsoft.com/office/drawing/2014/chart" uri="{C3380CC4-5D6E-409C-BE32-E72D297353CC}">
              <c16:uniqueId val="{00000001-1F39-473D-8599-E9202542BDDA}"/>
            </c:ext>
          </c:extLst>
        </c:ser>
        <c:ser>
          <c:idx val="2"/>
          <c:order val="2"/>
          <c:tx>
            <c:strRef>
              <c:f>'Sheet 1'!$D$26</c:f>
              <c:strCache>
                <c:ptCount val="1"/>
                <c:pt idx="0">
                  <c:v>Switzerland</c:v>
                </c:pt>
              </c:strCache>
            </c:strRef>
          </c:tx>
          <c:spPr>
            <a:solidFill>
              <a:schemeClr val="accent3"/>
            </a:solidFill>
            <a:ln>
              <a:noFill/>
            </a:ln>
            <a:effectLst/>
          </c:spPr>
          <c:invertIfNegative val="0"/>
          <c:cat>
            <c:strRef>
              <c:f>'Sheet 1'!$E$23:$G$23</c:f>
              <c:strCache>
                <c:ptCount val="3"/>
                <c:pt idx="0">
                  <c:v>Employed </c:v>
                </c:pt>
                <c:pt idx="1">
                  <c:v>Unemployed</c:v>
                </c:pt>
                <c:pt idx="2">
                  <c:v>Person outside the labour market</c:v>
                </c:pt>
              </c:strCache>
            </c:strRef>
          </c:cat>
          <c:val>
            <c:numRef>
              <c:f>'Sheet 1'!$E$26:$G$26</c:f>
              <c:numCache>
                <c:formatCode>#,##0.##########</c:formatCode>
                <c:ptCount val="3"/>
                <c:pt idx="0">
                  <c:v>57.8</c:v>
                </c:pt>
                <c:pt idx="1">
                  <c:v>48.6</c:v>
                </c:pt>
                <c:pt idx="2">
                  <c:v>28.6</c:v>
                </c:pt>
              </c:numCache>
            </c:numRef>
          </c:val>
          <c:extLst>
            <c:ext xmlns:c16="http://schemas.microsoft.com/office/drawing/2014/chart" uri="{C3380CC4-5D6E-409C-BE32-E72D297353CC}">
              <c16:uniqueId val="{00000002-1F39-473D-8599-E9202542BDDA}"/>
            </c:ext>
          </c:extLst>
        </c:ser>
        <c:dLbls>
          <c:showLegendKey val="0"/>
          <c:showVal val="0"/>
          <c:showCatName val="0"/>
          <c:showSerName val="0"/>
          <c:showPercent val="0"/>
          <c:showBubbleSize val="0"/>
        </c:dLbls>
        <c:gapWidth val="219"/>
        <c:overlap val="-27"/>
        <c:axId val="676065471"/>
        <c:axId val="676065951"/>
      </c:barChart>
      <c:catAx>
        <c:axId val="67606547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fr-FR"/>
          </a:p>
        </c:txPr>
        <c:crossAx val="676065951"/>
        <c:crosses val="autoZero"/>
        <c:auto val="1"/>
        <c:lblAlgn val="ctr"/>
        <c:lblOffset val="100"/>
        <c:noMultiLvlLbl val="0"/>
      </c:catAx>
      <c:valAx>
        <c:axId val="67606595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67606547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fr-F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fr-BE" sz="1600"/>
              <a:t>Mean</a:t>
            </a:r>
            <a:r>
              <a:rPr lang="fr-BE" sz="1600" baseline="0"/>
              <a:t> litearcy score - 2024</a:t>
            </a:r>
            <a:endParaRPr lang="fr-BE" sz="1600"/>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fr-BE"/>
        </a:p>
      </c:txPr>
    </c:title>
    <c:autoTitleDeleted val="0"/>
    <c:plotArea>
      <c:layout/>
      <c:barChart>
        <c:barDir val="col"/>
        <c:grouping val="clustered"/>
        <c:varyColors val="0"/>
        <c:ser>
          <c:idx val="0"/>
          <c:order val="0"/>
          <c:spPr>
            <a:solidFill>
              <a:schemeClr val="accent1"/>
            </a:solidFill>
            <a:ln>
              <a:noFill/>
            </a:ln>
            <a:effectLst/>
          </c:spPr>
          <c:invertIfNegative val="0"/>
          <c:dPt>
            <c:idx val="3"/>
            <c:invertIfNegative val="0"/>
            <c:bubble3D val="0"/>
            <c:spPr>
              <a:solidFill>
                <a:srgbClr val="92D050"/>
              </a:solidFill>
              <a:ln>
                <a:noFill/>
              </a:ln>
              <a:effectLst/>
            </c:spPr>
            <c:extLst>
              <c:ext xmlns:c16="http://schemas.microsoft.com/office/drawing/2014/chart" uri="{C3380CC4-5D6E-409C-BE32-E72D297353CC}">
                <c16:uniqueId val="{00000001-1F62-4810-8DD1-DB8AC47201C0}"/>
              </c:ext>
            </c:extLst>
          </c:dPt>
          <c:cat>
            <c:strRef>
              <c:f>Feuil1!$A$4:$A$7</c:f>
              <c:strCache>
                <c:ptCount val="4"/>
                <c:pt idx="0">
                  <c:v>France</c:v>
                </c:pt>
                <c:pt idx="1">
                  <c:v>Switzerland</c:v>
                </c:pt>
                <c:pt idx="2">
                  <c:v>Flemish Region (Belgium)</c:v>
                </c:pt>
                <c:pt idx="3">
                  <c:v>OECD average</c:v>
                </c:pt>
              </c:strCache>
            </c:strRef>
          </c:cat>
          <c:val>
            <c:numRef>
              <c:f>Feuil1!$B$4:$B$7</c:f>
              <c:numCache>
                <c:formatCode>0.0</c:formatCode>
                <c:ptCount val="4"/>
                <c:pt idx="0">
                  <c:v>254.8042481</c:v>
                </c:pt>
                <c:pt idx="1">
                  <c:v>266.31677710000002</c:v>
                </c:pt>
                <c:pt idx="2">
                  <c:v>274.74029689999998</c:v>
                </c:pt>
                <c:pt idx="3">
                  <c:v>259.98104510000002</c:v>
                </c:pt>
              </c:numCache>
            </c:numRef>
          </c:val>
          <c:extLst>
            <c:ext xmlns:c16="http://schemas.microsoft.com/office/drawing/2014/chart" uri="{C3380CC4-5D6E-409C-BE32-E72D297353CC}">
              <c16:uniqueId val="{00000002-1F62-4810-8DD1-DB8AC47201C0}"/>
            </c:ext>
          </c:extLst>
        </c:ser>
        <c:dLbls>
          <c:showLegendKey val="0"/>
          <c:showVal val="0"/>
          <c:showCatName val="0"/>
          <c:showSerName val="0"/>
          <c:showPercent val="0"/>
          <c:showBubbleSize val="0"/>
        </c:dLbls>
        <c:gapWidth val="219"/>
        <c:overlap val="-27"/>
        <c:axId val="671337632"/>
        <c:axId val="673356576"/>
      </c:barChart>
      <c:catAx>
        <c:axId val="6713376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crossAx val="673356576"/>
        <c:crosses val="autoZero"/>
        <c:auto val="1"/>
        <c:lblAlgn val="ctr"/>
        <c:lblOffset val="100"/>
        <c:noMultiLvlLbl val="0"/>
      </c:catAx>
      <c:valAx>
        <c:axId val="673356576"/>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671337632"/>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acrossLinear" id="2">
  <a:schemeClr val="accent1"/>
  <a:schemeClr val="accent2"/>
  <a:schemeClr val="accent3"/>
  <a:schemeClr val="accent4"/>
  <a:schemeClr val="accent5"/>
  <a:schemeClr val="accent6"/>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acrossLinear" id="2">
  <a:schemeClr val="accent1"/>
  <a:schemeClr val="accent2"/>
  <a:schemeClr val="accent3"/>
  <a:schemeClr val="accent4"/>
  <a:schemeClr val="accent5"/>
  <a:schemeClr val="accent6"/>
</cs:colorStyle>
</file>

<file path=ppt/charts/colors4.xml><?xml version="1.0" encoding="utf-8"?>
<cs:colorStyle xmlns:cs="http://schemas.microsoft.com/office/drawing/2012/chartStyle" xmlns:a="http://schemas.openxmlformats.org/drawingml/2006/main" meth="acrossLinear" id="2">
  <a:schemeClr val="accent1"/>
  <a:schemeClr val="accent2"/>
  <a:schemeClr val="accent3"/>
  <a:schemeClr val="accent4"/>
  <a:schemeClr val="accent5"/>
  <a:schemeClr val="accent6"/>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6D8493-336E-47CD-9A36-71EC421F3C8F}" type="datetimeFigureOut">
              <a:rPr lang="fr-BE" smtClean="0"/>
              <a:t>27-11-25</a:t>
            </a:fld>
            <a:endParaRPr lang="fr-BE"/>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BE"/>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D1B9BB-4DB5-43BF-A508-05E0BD7A5818}" type="slidenum">
              <a:rPr lang="fr-BE" smtClean="0"/>
              <a:t>‹N°›</a:t>
            </a:fld>
            <a:endParaRPr lang="fr-BE"/>
          </a:p>
        </p:txBody>
      </p:sp>
    </p:spTree>
    <p:extLst>
      <p:ext uri="{BB962C8B-B14F-4D97-AF65-F5344CB8AC3E}">
        <p14:creationId xmlns:p14="http://schemas.microsoft.com/office/powerpoint/2010/main" val="37733173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5"/>
          </p:nvPr>
        </p:nvSpPr>
        <p:spPr/>
        <p:txBody>
          <a:bodyPr/>
          <a:lstStyle/>
          <a:p>
            <a:fld id="{ABD1B9BB-4DB5-43BF-A508-05E0BD7A5818}" type="slidenum">
              <a:rPr lang="fr-BE" smtClean="0"/>
              <a:t>1</a:t>
            </a:fld>
            <a:endParaRPr lang="fr-BE"/>
          </a:p>
        </p:txBody>
      </p:sp>
    </p:spTree>
    <p:extLst>
      <p:ext uri="{BB962C8B-B14F-4D97-AF65-F5344CB8AC3E}">
        <p14:creationId xmlns:p14="http://schemas.microsoft.com/office/powerpoint/2010/main" val="40836895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5"/>
          </p:nvPr>
        </p:nvSpPr>
        <p:spPr/>
        <p:txBody>
          <a:bodyPr/>
          <a:lstStyle/>
          <a:p>
            <a:fld id="{ABD1B9BB-4DB5-43BF-A508-05E0BD7A5818}" type="slidenum">
              <a:rPr lang="fr-BE" smtClean="0"/>
              <a:t>14</a:t>
            </a:fld>
            <a:endParaRPr lang="fr-BE"/>
          </a:p>
        </p:txBody>
      </p:sp>
    </p:spTree>
    <p:extLst>
      <p:ext uri="{BB962C8B-B14F-4D97-AF65-F5344CB8AC3E}">
        <p14:creationId xmlns:p14="http://schemas.microsoft.com/office/powerpoint/2010/main" val="12933227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ABD1B9BB-4DB5-43BF-A508-05E0BD7A5818}" type="slidenum">
              <a:rPr lang="fr-BE" smtClean="0"/>
              <a:t>17</a:t>
            </a:fld>
            <a:endParaRPr lang="fr-BE"/>
          </a:p>
        </p:txBody>
      </p:sp>
    </p:spTree>
    <p:extLst>
      <p:ext uri="{BB962C8B-B14F-4D97-AF65-F5344CB8AC3E}">
        <p14:creationId xmlns:p14="http://schemas.microsoft.com/office/powerpoint/2010/main" val="33520925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ABD1B9BB-4DB5-43BF-A508-05E0BD7A5818}" type="slidenum">
              <a:rPr lang="fr-BE" smtClean="0"/>
              <a:t>20</a:t>
            </a:fld>
            <a:endParaRPr lang="fr-BE"/>
          </a:p>
        </p:txBody>
      </p:sp>
    </p:spTree>
    <p:extLst>
      <p:ext uri="{BB962C8B-B14F-4D97-AF65-F5344CB8AC3E}">
        <p14:creationId xmlns:p14="http://schemas.microsoft.com/office/powerpoint/2010/main" val="25351859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ABD1B9BB-4DB5-43BF-A508-05E0BD7A5818}" type="slidenum">
              <a:rPr lang="fr-BE" smtClean="0"/>
              <a:t>21</a:t>
            </a:fld>
            <a:endParaRPr lang="fr-BE"/>
          </a:p>
        </p:txBody>
      </p:sp>
    </p:spTree>
    <p:extLst>
      <p:ext uri="{BB962C8B-B14F-4D97-AF65-F5344CB8AC3E}">
        <p14:creationId xmlns:p14="http://schemas.microsoft.com/office/powerpoint/2010/main" val="19268643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ABD1B9BB-4DB5-43BF-A508-05E0BD7A5818}" type="slidenum">
              <a:rPr lang="fr-BE" smtClean="0"/>
              <a:t>23</a:t>
            </a:fld>
            <a:endParaRPr lang="fr-BE"/>
          </a:p>
        </p:txBody>
      </p:sp>
    </p:spTree>
    <p:extLst>
      <p:ext uri="{BB962C8B-B14F-4D97-AF65-F5344CB8AC3E}">
        <p14:creationId xmlns:p14="http://schemas.microsoft.com/office/powerpoint/2010/main" val="16560538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ABD1B9BB-4DB5-43BF-A508-05E0BD7A5818}" type="slidenum">
              <a:rPr lang="fr-BE" smtClean="0"/>
              <a:t>24</a:t>
            </a:fld>
            <a:endParaRPr lang="fr-BE"/>
          </a:p>
        </p:txBody>
      </p:sp>
    </p:spTree>
    <p:extLst>
      <p:ext uri="{BB962C8B-B14F-4D97-AF65-F5344CB8AC3E}">
        <p14:creationId xmlns:p14="http://schemas.microsoft.com/office/powerpoint/2010/main" val="15155381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ABD1B9BB-4DB5-43BF-A508-05E0BD7A5818}" type="slidenum">
              <a:rPr lang="fr-BE" smtClean="0"/>
              <a:t>26</a:t>
            </a:fld>
            <a:endParaRPr lang="fr-BE"/>
          </a:p>
        </p:txBody>
      </p:sp>
    </p:spTree>
    <p:extLst>
      <p:ext uri="{BB962C8B-B14F-4D97-AF65-F5344CB8AC3E}">
        <p14:creationId xmlns:p14="http://schemas.microsoft.com/office/powerpoint/2010/main" val="6113413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ABD1B9BB-4DB5-43BF-A508-05E0BD7A5818}" type="slidenum">
              <a:rPr lang="fr-BE" smtClean="0"/>
              <a:t>27</a:t>
            </a:fld>
            <a:endParaRPr lang="fr-BE"/>
          </a:p>
        </p:txBody>
      </p:sp>
    </p:spTree>
    <p:extLst>
      <p:ext uri="{BB962C8B-B14F-4D97-AF65-F5344CB8AC3E}">
        <p14:creationId xmlns:p14="http://schemas.microsoft.com/office/powerpoint/2010/main" val="34979895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ABD1B9BB-4DB5-43BF-A508-05E0BD7A5818}" type="slidenum">
              <a:rPr lang="fr-BE" smtClean="0"/>
              <a:t>28</a:t>
            </a:fld>
            <a:endParaRPr lang="fr-BE"/>
          </a:p>
        </p:txBody>
      </p:sp>
    </p:spTree>
    <p:extLst>
      <p:ext uri="{BB962C8B-B14F-4D97-AF65-F5344CB8AC3E}">
        <p14:creationId xmlns:p14="http://schemas.microsoft.com/office/powerpoint/2010/main" val="38195496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ABD1B9BB-4DB5-43BF-A508-05E0BD7A5818}" type="slidenum">
              <a:rPr lang="fr-BE" smtClean="0"/>
              <a:t>29</a:t>
            </a:fld>
            <a:endParaRPr lang="fr-BE"/>
          </a:p>
        </p:txBody>
      </p:sp>
    </p:spTree>
    <p:extLst>
      <p:ext uri="{BB962C8B-B14F-4D97-AF65-F5344CB8AC3E}">
        <p14:creationId xmlns:p14="http://schemas.microsoft.com/office/powerpoint/2010/main" val="2557860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BE" dirty="0"/>
              <a:t>https://www.insee.fr/fr/statistiques/3532172</a:t>
            </a:r>
          </a:p>
        </p:txBody>
      </p:sp>
      <p:sp>
        <p:nvSpPr>
          <p:cNvPr id="4" name="Espace réservé du numéro de diapositive 3"/>
          <p:cNvSpPr>
            <a:spLocks noGrp="1"/>
          </p:cNvSpPr>
          <p:nvPr>
            <p:ph type="sldNum" sz="quarter" idx="5"/>
          </p:nvPr>
        </p:nvSpPr>
        <p:spPr/>
        <p:txBody>
          <a:bodyPr/>
          <a:lstStyle/>
          <a:p>
            <a:fld id="{ABD1B9BB-4DB5-43BF-A508-05E0BD7A5818}" type="slidenum">
              <a:rPr lang="fr-BE" smtClean="0"/>
              <a:t>4</a:t>
            </a:fld>
            <a:endParaRPr lang="fr-BE"/>
          </a:p>
        </p:txBody>
      </p:sp>
    </p:spTree>
    <p:extLst>
      <p:ext uri="{BB962C8B-B14F-4D97-AF65-F5344CB8AC3E}">
        <p14:creationId xmlns:p14="http://schemas.microsoft.com/office/powerpoint/2010/main" val="13715204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p:txBody>
      </p:sp>
      <p:sp>
        <p:nvSpPr>
          <p:cNvPr id="4" name="Espace réservé du numéro de diapositive 3"/>
          <p:cNvSpPr>
            <a:spLocks noGrp="1"/>
          </p:cNvSpPr>
          <p:nvPr>
            <p:ph type="sldNum" sz="quarter" idx="5"/>
          </p:nvPr>
        </p:nvSpPr>
        <p:spPr/>
        <p:txBody>
          <a:bodyPr/>
          <a:lstStyle/>
          <a:p>
            <a:fld id="{ABD1B9BB-4DB5-43BF-A508-05E0BD7A5818}" type="slidenum">
              <a:rPr lang="fr-BE" smtClean="0"/>
              <a:t>30</a:t>
            </a:fld>
            <a:endParaRPr lang="fr-BE"/>
          </a:p>
        </p:txBody>
      </p:sp>
    </p:spTree>
    <p:extLst>
      <p:ext uri="{BB962C8B-B14F-4D97-AF65-F5344CB8AC3E}">
        <p14:creationId xmlns:p14="http://schemas.microsoft.com/office/powerpoint/2010/main" val="33760660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ABD1B9BB-4DB5-43BF-A508-05E0BD7A5818}" type="slidenum">
              <a:rPr lang="fr-BE" smtClean="0"/>
              <a:t>31</a:t>
            </a:fld>
            <a:endParaRPr lang="fr-BE"/>
          </a:p>
        </p:txBody>
      </p:sp>
    </p:spTree>
    <p:extLst>
      <p:ext uri="{BB962C8B-B14F-4D97-AF65-F5344CB8AC3E}">
        <p14:creationId xmlns:p14="http://schemas.microsoft.com/office/powerpoint/2010/main" val="24338875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ABD1B9BB-4DB5-43BF-A508-05E0BD7A5818}" type="slidenum">
              <a:rPr lang="fr-BE" smtClean="0"/>
              <a:t>32</a:t>
            </a:fld>
            <a:endParaRPr lang="fr-BE"/>
          </a:p>
        </p:txBody>
      </p:sp>
    </p:spTree>
    <p:extLst>
      <p:ext uri="{BB962C8B-B14F-4D97-AF65-F5344CB8AC3E}">
        <p14:creationId xmlns:p14="http://schemas.microsoft.com/office/powerpoint/2010/main" val="18279597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D7F7BC-25E0-B704-5580-6145E526C76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9FF8730-4915-01C3-B110-1F27E75FF1A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A50CFA6-DEE3-EAE5-F9DE-CAA27879028F}"/>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FD4AEF6F-00D6-E23F-A7C1-39CF694509D9}"/>
              </a:ext>
            </a:extLst>
          </p:cNvPr>
          <p:cNvSpPr>
            <a:spLocks noGrp="1"/>
          </p:cNvSpPr>
          <p:nvPr>
            <p:ph type="sldNum" sz="quarter" idx="5"/>
          </p:nvPr>
        </p:nvSpPr>
        <p:spPr/>
        <p:txBody>
          <a:bodyPr/>
          <a:lstStyle/>
          <a:p>
            <a:fld id="{ABD1B9BB-4DB5-43BF-A508-05E0BD7A5818}" type="slidenum">
              <a:rPr lang="fr-BE" smtClean="0"/>
              <a:t>33</a:t>
            </a:fld>
            <a:endParaRPr lang="fr-BE"/>
          </a:p>
        </p:txBody>
      </p:sp>
    </p:spTree>
    <p:extLst>
      <p:ext uri="{BB962C8B-B14F-4D97-AF65-F5344CB8AC3E}">
        <p14:creationId xmlns:p14="http://schemas.microsoft.com/office/powerpoint/2010/main" val="33085612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3C041E-89A6-38E2-0E4B-2AFC55F49CC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81945D0-875F-3950-D29F-201268DB714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DCC0738-A6F8-8EB2-B02F-02C6522AAE4C}"/>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459894A3-F856-9BF2-AFCE-ACC99514D526}"/>
              </a:ext>
            </a:extLst>
          </p:cNvPr>
          <p:cNvSpPr>
            <a:spLocks noGrp="1"/>
          </p:cNvSpPr>
          <p:nvPr>
            <p:ph type="sldNum" sz="quarter" idx="5"/>
          </p:nvPr>
        </p:nvSpPr>
        <p:spPr/>
        <p:txBody>
          <a:bodyPr/>
          <a:lstStyle/>
          <a:p>
            <a:fld id="{ABD1B9BB-4DB5-43BF-A508-05E0BD7A5818}" type="slidenum">
              <a:rPr lang="fr-BE" smtClean="0"/>
              <a:t>34</a:t>
            </a:fld>
            <a:endParaRPr lang="fr-BE"/>
          </a:p>
        </p:txBody>
      </p:sp>
    </p:spTree>
    <p:extLst>
      <p:ext uri="{BB962C8B-B14F-4D97-AF65-F5344CB8AC3E}">
        <p14:creationId xmlns:p14="http://schemas.microsoft.com/office/powerpoint/2010/main" val="28984748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863A75-DABD-2A2C-B2C4-763ACA655DC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AC65C24-A1EB-0F2B-0D43-78B52FE20FF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F1F6F3E-0EFB-EF57-5799-E36926AF072A}"/>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F5196BF6-F642-88E7-65A8-94025D964239}"/>
              </a:ext>
            </a:extLst>
          </p:cNvPr>
          <p:cNvSpPr>
            <a:spLocks noGrp="1"/>
          </p:cNvSpPr>
          <p:nvPr>
            <p:ph type="sldNum" sz="quarter" idx="5"/>
          </p:nvPr>
        </p:nvSpPr>
        <p:spPr/>
        <p:txBody>
          <a:bodyPr/>
          <a:lstStyle/>
          <a:p>
            <a:fld id="{ABD1B9BB-4DB5-43BF-A508-05E0BD7A5818}" type="slidenum">
              <a:rPr lang="fr-BE" smtClean="0"/>
              <a:t>35</a:t>
            </a:fld>
            <a:endParaRPr lang="fr-BE"/>
          </a:p>
        </p:txBody>
      </p:sp>
    </p:spTree>
    <p:extLst>
      <p:ext uri="{BB962C8B-B14F-4D97-AF65-F5344CB8AC3E}">
        <p14:creationId xmlns:p14="http://schemas.microsoft.com/office/powerpoint/2010/main" val="297276547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2470B5-80B3-59B5-74C0-53EE7119E1E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15AA3D2-BABD-3D4F-325F-6BA73A27959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869E397-B624-3AB7-D0BC-60FAD9580A07}"/>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E23346A9-C52C-061E-E667-503A7C471C5F}"/>
              </a:ext>
            </a:extLst>
          </p:cNvPr>
          <p:cNvSpPr>
            <a:spLocks noGrp="1"/>
          </p:cNvSpPr>
          <p:nvPr>
            <p:ph type="sldNum" sz="quarter" idx="5"/>
          </p:nvPr>
        </p:nvSpPr>
        <p:spPr/>
        <p:txBody>
          <a:bodyPr/>
          <a:lstStyle/>
          <a:p>
            <a:fld id="{ABD1B9BB-4DB5-43BF-A508-05E0BD7A5818}" type="slidenum">
              <a:rPr lang="fr-BE" smtClean="0"/>
              <a:t>36</a:t>
            </a:fld>
            <a:endParaRPr lang="fr-BE"/>
          </a:p>
        </p:txBody>
      </p:sp>
    </p:spTree>
    <p:extLst>
      <p:ext uri="{BB962C8B-B14F-4D97-AF65-F5344CB8AC3E}">
        <p14:creationId xmlns:p14="http://schemas.microsoft.com/office/powerpoint/2010/main" val="19078580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370094-FA56-BE17-7AF3-57751E2E0EB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4A155D3-05F3-BA30-4A77-7B8FE088476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2DE32A0-1689-0644-1E9A-463CC9A28D8D}"/>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88E41F6D-378C-7593-D8F2-BC4787271FA8}"/>
              </a:ext>
            </a:extLst>
          </p:cNvPr>
          <p:cNvSpPr>
            <a:spLocks noGrp="1"/>
          </p:cNvSpPr>
          <p:nvPr>
            <p:ph type="sldNum" sz="quarter" idx="5"/>
          </p:nvPr>
        </p:nvSpPr>
        <p:spPr/>
        <p:txBody>
          <a:bodyPr/>
          <a:lstStyle/>
          <a:p>
            <a:fld id="{ABD1B9BB-4DB5-43BF-A508-05E0BD7A5818}" type="slidenum">
              <a:rPr lang="fr-BE" smtClean="0"/>
              <a:t>37</a:t>
            </a:fld>
            <a:endParaRPr lang="fr-BE"/>
          </a:p>
        </p:txBody>
      </p:sp>
    </p:spTree>
    <p:extLst>
      <p:ext uri="{BB962C8B-B14F-4D97-AF65-F5344CB8AC3E}">
        <p14:creationId xmlns:p14="http://schemas.microsoft.com/office/powerpoint/2010/main" val="28223277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CD33F0-3E1A-282B-D65B-19DAF13621F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4518EAC-804C-FD5F-A52E-B12457FDF6F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2720974-2B17-9437-2D25-B3E7F50F5815}"/>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29E56D55-CA62-CD72-2480-3B0AAF706EEB}"/>
              </a:ext>
            </a:extLst>
          </p:cNvPr>
          <p:cNvSpPr>
            <a:spLocks noGrp="1"/>
          </p:cNvSpPr>
          <p:nvPr>
            <p:ph type="sldNum" sz="quarter" idx="5"/>
          </p:nvPr>
        </p:nvSpPr>
        <p:spPr/>
        <p:txBody>
          <a:bodyPr/>
          <a:lstStyle/>
          <a:p>
            <a:fld id="{ABD1B9BB-4DB5-43BF-A508-05E0BD7A5818}" type="slidenum">
              <a:rPr lang="fr-BE" smtClean="0"/>
              <a:t>38</a:t>
            </a:fld>
            <a:endParaRPr lang="fr-BE"/>
          </a:p>
        </p:txBody>
      </p:sp>
    </p:spTree>
    <p:extLst>
      <p:ext uri="{BB962C8B-B14F-4D97-AF65-F5344CB8AC3E}">
        <p14:creationId xmlns:p14="http://schemas.microsoft.com/office/powerpoint/2010/main" val="9226124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9401AB-6AE2-6919-302B-0464C17A410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3442A5B-2796-D45C-A388-FA5331B9D8C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8E7D8D4-ADAA-11B4-6A16-96DAE6AE5251}"/>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F27CE8B8-7DF6-BE09-4D1C-CC32F75CBE64}"/>
              </a:ext>
            </a:extLst>
          </p:cNvPr>
          <p:cNvSpPr>
            <a:spLocks noGrp="1"/>
          </p:cNvSpPr>
          <p:nvPr>
            <p:ph type="sldNum" sz="quarter" idx="5"/>
          </p:nvPr>
        </p:nvSpPr>
        <p:spPr/>
        <p:txBody>
          <a:bodyPr/>
          <a:lstStyle/>
          <a:p>
            <a:fld id="{ABD1B9BB-4DB5-43BF-A508-05E0BD7A5818}" type="slidenum">
              <a:rPr lang="fr-BE" smtClean="0"/>
              <a:t>39</a:t>
            </a:fld>
            <a:endParaRPr lang="fr-BE"/>
          </a:p>
        </p:txBody>
      </p:sp>
    </p:spTree>
    <p:extLst>
      <p:ext uri="{BB962C8B-B14F-4D97-AF65-F5344CB8AC3E}">
        <p14:creationId xmlns:p14="http://schemas.microsoft.com/office/powerpoint/2010/main" val="31289341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ABD1B9BB-4DB5-43BF-A508-05E0BD7A5818}" type="slidenum">
              <a:rPr lang="fr-BE" smtClean="0"/>
              <a:t>5</a:t>
            </a:fld>
            <a:endParaRPr lang="fr-BE"/>
          </a:p>
        </p:txBody>
      </p:sp>
    </p:spTree>
    <p:extLst>
      <p:ext uri="{BB962C8B-B14F-4D97-AF65-F5344CB8AC3E}">
        <p14:creationId xmlns:p14="http://schemas.microsoft.com/office/powerpoint/2010/main" val="32467146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9401AB-6AE2-6919-302B-0464C17A410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3442A5B-2796-D45C-A388-FA5331B9D8C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8E7D8D4-ADAA-11B4-6A16-96DAE6AE5251}"/>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F27CE8B8-7DF6-BE09-4D1C-CC32F75CBE64}"/>
              </a:ext>
            </a:extLst>
          </p:cNvPr>
          <p:cNvSpPr>
            <a:spLocks noGrp="1"/>
          </p:cNvSpPr>
          <p:nvPr>
            <p:ph type="sldNum" sz="quarter" idx="5"/>
          </p:nvPr>
        </p:nvSpPr>
        <p:spPr/>
        <p:txBody>
          <a:bodyPr/>
          <a:lstStyle/>
          <a:p>
            <a:fld id="{ABD1B9BB-4DB5-43BF-A508-05E0BD7A5818}" type="slidenum">
              <a:rPr lang="fr-BE" smtClean="0"/>
              <a:t>40</a:t>
            </a:fld>
            <a:endParaRPr lang="fr-BE"/>
          </a:p>
        </p:txBody>
      </p:sp>
    </p:spTree>
    <p:extLst>
      <p:ext uri="{BB962C8B-B14F-4D97-AF65-F5344CB8AC3E}">
        <p14:creationId xmlns:p14="http://schemas.microsoft.com/office/powerpoint/2010/main" val="31289341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5"/>
          </p:nvPr>
        </p:nvSpPr>
        <p:spPr/>
        <p:txBody>
          <a:bodyPr/>
          <a:lstStyle/>
          <a:p>
            <a:fld id="{ABD1B9BB-4DB5-43BF-A508-05E0BD7A5818}" type="slidenum">
              <a:rPr lang="fr-BE" smtClean="0"/>
              <a:t>7</a:t>
            </a:fld>
            <a:endParaRPr lang="fr-BE"/>
          </a:p>
        </p:txBody>
      </p:sp>
    </p:spTree>
    <p:extLst>
      <p:ext uri="{BB962C8B-B14F-4D97-AF65-F5344CB8AC3E}">
        <p14:creationId xmlns:p14="http://schemas.microsoft.com/office/powerpoint/2010/main" val="36029262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5"/>
          </p:nvPr>
        </p:nvSpPr>
        <p:spPr/>
        <p:txBody>
          <a:bodyPr/>
          <a:lstStyle/>
          <a:p>
            <a:fld id="{ABD1B9BB-4DB5-43BF-A508-05E0BD7A5818}" type="slidenum">
              <a:rPr lang="fr-BE" smtClean="0"/>
              <a:t>9</a:t>
            </a:fld>
            <a:endParaRPr lang="fr-BE"/>
          </a:p>
        </p:txBody>
      </p:sp>
    </p:spTree>
    <p:extLst>
      <p:ext uri="{BB962C8B-B14F-4D97-AF65-F5344CB8AC3E}">
        <p14:creationId xmlns:p14="http://schemas.microsoft.com/office/powerpoint/2010/main" val="36233269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5"/>
          </p:nvPr>
        </p:nvSpPr>
        <p:spPr/>
        <p:txBody>
          <a:bodyPr/>
          <a:lstStyle/>
          <a:p>
            <a:fld id="{ABD1B9BB-4DB5-43BF-A508-05E0BD7A5818}" type="slidenum">
              <a:rPr lang="fr-BE" smtClean="0"/>
              <a:t>10</a:t>
            </a:fld>
            <a:endParaRPr lang="fr-BE"/>
          </a:p>
        </p:txBody>
      </p:sp>
    </p:spTree>
    <p:extLst>
      <p:ext uri="{BB962C8B-B14F-4D97-AF65-F5344CB8AC3E}">
        <p14:creationId xmlns:p14="http://schemas.microsoft.com/office/powerpoint/2010/main" val="2497765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5"/>
          </p:nvPr>
        </p:nvSpPr>
        <p:spPr/>
        <p:txBody>
          <a:bodyPr/>
          <a:lstStyle/>
          <a:p>
            <a:fld id="{ABD1B9BB-4DB5-43BF-A508-05E0BD7A5818}" type="slidenum">
              <a:rPr lang="fr-BE" smtClean="0"/>
              <a:t>11</a:t>
            </a:fld>
            <a:endParaRPr lang="fr-BE"/>
          </a:p>
        </p:txBody>
      </p:sp>
    </p:spTree>
    <p:extLst>
      <p:ext uri="{BB962C8B-B14F-4D97-AF65-F5344CB8AC3E}">
        <p14:creationId xmlns:p14="http://schemas.microsoft.com/office/powerpoint/2010/main" val="39593719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b="1" dirty="0"/>
          </a:p>
        </p:txBody>
      </p:sp>
      <p:sp>
        <p:nvSpPr>
          <p:cNvPr id="4" name="Espace réservé du numéro de diapositive 3"/>
          <p:cNvSpPr>
            <a:spLocks noGrp="1"/>
          </p:cNvSpPr>
          <p:nvPr>
            <p:ph type="sldNum" sz="quarter" idx="5"/>
          </p:nvPr>
        </p:nvSpPr>
        <p:spPr/>
        <p:txBody>
          <a:bodyPr/>
          <a:lstStyle/>
          <a:p>
            <a:fld id="{ABD1B9BB-4DB5-43BF-A508-05E0BD7A5818}" type="slidenum">
              <a:rPr lang="fr-BE" smtClean="0"/>
              <a:t>12</a:t>
            </a:fld>
            <a:endParaRPr lang="fr-BE"/>
          </a:p>
        </p:txBody>
      </p:sp>
    </p:spTree>
    <p:extLst>
      <p:ext uri="{BB962C8B-B14F-4D97-AF65-F5344CB8AC3E}">
        <p14:creationId xmlns:p14="http://schemas.microsoft.com/office/powerpoint/2010/main" val="36131521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5"/>
          </p:nvPr>
        </p:nvSpPr>
        <p:spPr/>
        <p:txBody>
          <a:bodyPr/>
          <a:lstStyle/>
          <a:p>
            <a:fld id="{ABD1B9BB-4DB5-43BF-A508-05E0BD7A5818}" type="slidenum">
              <a:rPr lang="fr-BE" smtClean="0"/>
              <a:t>13</a:t>
            </a:fld>
            <a:endParaRPr lang="fr-BE"/>
          </a:p>
        </p:txBody>
      </p:sp>
    </p:spTree>
    <p:extLst>
      <p:ext uri="{BB962C8B-B14F-4D97-AF65-F5344CB8AC3E}">
        <p14:creationId xmlns:p14="http://schemas.microsoft.com/office/powerpoint/2010/main" val="36238806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a:p>
          </p:txBody>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a:p>
          </p:txBody>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a:p>
          </p:txBody>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fr-FR"/>
              <a:t>Modifiez le style du titre</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43FA2260-E340-CD45-97A2-4A26A848770C}" type="datetimeFigureOut">
              <a:rPr lang="fr-FR" smtClean="0"/>
              <a:t>27/11/2025</a:t>
            </a:fld>
            <a:endParaRPr lang="fr-FR"/>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fr-FR"/>
          </a:p>
        </p:txBody>
      </p:sp>
      <p:sp>
        <p:nvSpPr>
          <p:cNvPr id="6" name="Slide Number Placeholder 5"/>
          <p:cNvSpPr>
            <a:spLocks noGrp="1"/>
          </p:cNvSpPr>
          <p:nvPr>
            <p:ph type="sldNum" sz="quarter" idx="12"/>
          </p:nvPr>
        </p:nvSpPr>
        <p:spPr>
          <a:xfrm>
            <a:off x="10469880" y="320040"/>
            <a:ext cx="914400" cy="320040"/>
          </a:xfrm>
        </p:spPr>
        <p:txBody>
          <a:bodyPr/>
          <a:lstStyle/>
          <a:p>
            <a:fld id="{9D522F5E-E854-BB42-9016-A5B897DCA07C}" type="slidenum">
              <a:rPr lang="fr-FR" smtClean="0"/>
              <a:t>‹N°›</a:t>
            </a:fld>
            <a:endParaRPr lang="fr-FR"/>
          </a:p>
        </p:txBody>
      </p:sp>
    </p:spTree>
    <p:extLst>
      <p:ext uri="{BB962C8B-B14F-4D97-AF65-F5344CB8AC3E}">
        <p14:creationId xmlns:p14="http://schemas.microsoft.com/office/powerpoint/2010/main" val="28680230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fr-FR"/>
              <a:t>Modifiez le style du titre</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3FA2260-E340-CD45-97A2-4A26A848770C}" type="datetimeFigureOut">
              <a:rPr lang="fr-FR" smtClean="0"/>
              <a:t>27/11/2025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D522F5E-E854-BB42-9016-A5B897DCA07C}" type="slidenum">
              <a:rPr lang="fr-FR" smtClean="0"/>
              <a:t>‹N°›</a:t>
            </a:fld>
            <a:endParaRPr lang="fr-FR"/>
          </a:p>
        </p:txBody>
      </p:sp>
    </p:spTree>
    <p:extLst>
      <p:ext uri="{BB962C8B-B14F-4D97-AF65-F5344CB8AC3E}">
        <p14:creationId xmlns:p14="http://schemas.microsoft.com/office/powerpoint/2010/main" val="1865869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fr-FR"/>
              <a:t>Modifiez le style du titre</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a:xfrm>
            <a:off x="804672" y="320040"/>
            <a:ext cx="3657600" cy="320040"/>
          </a:xfrm>
        </p:spPr>
        <p:txBody>
          <a:bodyPr/>
          <a:lstStyle/>
          <a:p>
            <a:fld id="{43FA2260-E340-CD45-97A2-4A26A848770C}" type="datetimeFigureOut">
              <a:rPr lang="fr-FR" smtClean="0"/>
              <a:t>27/11/2025</a:t>
            </a:fld>
            <a:endParaRPr lang="fr-FR"/>
          </a:p>
        </p:txBody>
      </p:sp>
      <p:sp>
        <p:nvSpPr>
          <p:cNvPr id="5" name="Footer Placeholder 4"/>
          <p:cNvSpPr>
            <a:spLocks noGrp="1"/>
          </p:cNvSpPr>
          <p:nvPr>
            <p:ph type="ftr" sz="quarter" idx="11"/>
          </p:nvPr>
        </p:nvSpPr>
        <p:spPr>
          <a:xfrm>
            <a:off x="804672" y="6227064"/>
            <a:ext cx="10588752" cy="320040"/>
          </a:xfrm>
        </p:spPr>
        <p:txBody>
          <a:bodyPr/>
          <a:lstStyle/>
          <a:p>
            <a:endParaRPr lang="fr-FR"/>
          </a:p>
        </p:txBody>
      </p:sp>
      <p:sp>
        <p:nvSpPr>
          <p:cNvPr id="6" name="Slide Number Placeholder 5"/>
          <p:cNvSpPr>
            <a:spLocks noGrp="1"/>
          </p:cNvSpPr>
          <p:nvPr>
            <p:ph type="sldNum" sz="quarter" idx="12"/>
          </p:nvPr>
        </p:nvSpPr>
        <p:spPr>
          <a:xfrm>
            <a:off x="10469880" y="320040"/>
            <a:ext cx="914400" cy="320040"/>
          </a:xfrm>
        </p:spPr>
        <p:txBody>
          <a:bodyPr/>
          <a:lstStyle/>
          <a:p>
            <a:fld id="{9D522F5E-E854-BB42-9016-A5B897DCA07C}" type="slidenum">
              <a:rPr lang="fr-FR" smtClean="0"/>
              <a:t>‹N°›</a:t>
            </a:fld>
            <a:endParaRPr lang="fr-FR"/>
          </a:p>
        </p:txBody>
      </p:sp>
    </p:spTree>
    <p:extLst>
      <p:ext uri="{BB962C8B-B14F-4D97-AF65-F5344CB8AC3E}">
        <p14:creationId xmlns:p14="http://schemas.microsoft.com/office/powerpoint/2010/main" val="42563256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a:p>
          </p:txBody>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a:p>
          </p:txBody>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a:p>
          </p:txBody>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fr-FR"/>
              <a:t>Modifiez le style du titre</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3FA2260-E340-CD45-97A2-4A26A848770C}" type="datetimeFigureOut">
              <a:rPr lang="fr-FR" smtClean="0"/>
              <a:t>27/11/2025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D522F5E-E854-BB42-9016-A5B897DCA07C}" type="slidenum">
              <a:rPr lang="fr-FR" smtClean="0"/>
              <a:t>‹N°›</a:t>
            </a:fld>
            <a:endParaRPr lang="fr-FR"/>
          </a:p>
        </p:txBody>
      </p:sp>
    </p:spTree>
    <p:extLst>
      <p:ext uri="{BB962C8B-B14F-4D97-AF65-F5344CB8AC3E}">
        <p14:creationId xmlns:p14="http://schemas.microsoft.com/office/powerpoint/2010/main" val="640371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fr-FR"/>
              <a:t>Modifiez le style du titre</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a:xfrm>
            <a:off x="804672" y="320040"/>
            <a:ext cx="3657600" cy="320040"/>
          </a:xfrm>
        </p:spPr>
        <p:txBody>
          <a:bodyPr/>
          <a:lstStyle/>
          <a:p>
            <a:fld id="{43FA2260-E340-CD45-97A2-4A26A848770C}" type="datetimeFigureOut">
              <a:rPr lang="fr-FR" smtClean="0"/>
              <a:t>27/11/2025</a:t>
            </a:fld>
            <a:endParaRPr lang="fr-FR"/>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fr-FR"/>
          </a:p>
        </p:txBody>
      </p:sp>
      <p:sp>
        <p:nvSpPr>
          <p:cNvPr id="6" name="Slide Number Placeholder 5"/>
          <p:cNvSpPr>
            <a:spLocks noGrp="1"/>
          </p:cNvSpPr>
          <p:nvPr>
            <p:ph type="sldNum" sz="quarter" idx="12"/>
          </p:nvPr>
        </p:nvSpPr>
        <p:spPr>
          <a:xfrm>
            <a:off x="10469880" y="320040"/>
            <a:ext cx="914400" cy="320040"/>
          </a:xfrm>
        </p:spPr>
        <p:txBody>
          <a:bodyPr/>
          <a:lstStyle/>
          <a:p>
            <a:fld id="{9D522F5E-E854-BB42-9016-A5B897DCA07C}" type="slidenum">
              <a:rPr lang="fr-FR" smtClean="0"/>
              <a:t>‹N°›</a:t>
            </a:fld>
            <a:endParaRPr lang="fr-FR"/>
          </a:p>
        </p:txBody>
      </p:sp>
    </p:spTree>
    <p:extLst>
      <p:ext uri="{BB962C8B-B14F-4D97-AF65-F5344CB8AC3E}">
        <p14:creationId xmlns:p14="http://schemas.microsoft.com/office/powerpoint/2010/main" val="931876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fr-FR"/>
              <a:t>Modifiez le style du titre</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a:xfrm>
            <a:off x="804672" y="320040"/>
            <a:ext cx="3657600" cy="320040"/>
          </a:xfrm>
        </p:spPr>
        <p:txBody>
          <a:bodyPr/>
          <a:lstStyle/>
          <a:p>
            <a:fld id="{43FA2260-E340-CD45-97A2-4A26A848770C}" type="datetimeFigureOut">
              <a:rPr lang="fr-FR" smtClean="0"/>
              <a:t>27/11/2025</a:t>
            </a:fld>
            <a:endParaRPr lang="fr-FR"/>
          </a:p>
        </p:txBody>
      </p:sp>
      <p:sp>
        <p:nvSpPr>
          <p:cNvPr id="6" name="Footer Placeholder 5"/>
          <p:cNvSpPr>
            <a:spLocks noGrp="1"/>
          </p:cNvSpPr>
          <p:nvPr>
            <p:ph type="ftr" sz="quarter" idx="11"/>
          </p:nvPr>
        </p:nvSpPr>
        <p:spPr>
          <a:xfrm>
            <a:off x="804672" y="6227064"/>
            <a:ext cx="10588752" cy="320040"/>
          </a:xfrm>
        </p:spPr>
        <p:txBody>
          <a:bodyPr/>
          <a:lstStyle/>
          <a:p>
            <a:endParaRPr lang="fr-FR"/>
          </a:p>
        </p:txBody>
      </p:sp>
      <p:sp>
        <p:nvSpPr>
          <p:cNvPr id="7" name="Slide Number Placeholder 6"/>
          <p:cNvSpPr>
            <a:spLocks noGrp="1"/>
          </p:cNvSpPr>
          <p:nvPr>
            <p:ph type="sldNum" sz="quarter" idx="12"/>
          </p:nvPr>
        </p:nvSpPr>
        <p:spPr>
          <a:xfrm>
            <a:off x="10469880" y="320040"/>
            <a:ext cx="914400" cy="320040"/>
          </a:xfrm>
        </p:spPr>
        <p:txBody>
          <a:bodyPr/>
          <a:lstStyle/>
          <a:p>
            <a:fld id="{9D522F5E-E854-BB42-9016-A5B897DCA07C}" type="slidenum">
              <a:rPr lang="fr-FR" smtClean="0"/>
              <a:t>‹N°›</a:t>
            </a:fld>
            <a:endParaRPr lang="fr-FR"/>
          </a:p>
        </p:txBody>
      </p:sp>
    </p:spTree>
    <p:extLst>
      <p:ext uri="{BB962C8B-B14F-4D97-AF65-F5344CB8AC3E}">
        <p14:creationId xmlns:p14="http://schemas.microsoft.com/office/powerpoint/2010/main" val="21611673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fr-FR"/>
              <a:t>Modifiez le style du titre</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5125305" y="1488985"/>
            <a:ext cx="6264350" cy="169685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5118447" y="4351687"/>
            <a:ext cx="6265588" cy="170406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a:xfrm>
            <a:off x="804672" y="320040"/>
            <a:ext cx="3657600" cy="320040"/>
          </a:xfrm>
        </p:spPr>
        <p:txBody>
          <a:bodyPr/>
          <a:lstStyle/>
          <a:p>
            <a:fld id="{43FA2260-E340-CD45-97A2-4A26A848770C}" type="datetimeFigureOut">
              <a:rPr lang="fr-FR" smtClean="0"/>
              <a:t>27/11/2025</a:t>
            </a:fld>
            <a:endParaRPr lang="fr-FR"/>
          </a:p>
        </p:txBody>
      </p:sp>
      <p:sp>
        <p:nvSpPr>
          <p:cNvPr id="8" name="Footer Placeholder 7"/>
          <p:cNvSpPr>
            <a:spLocks noGrp="1"/>
          </p:cNvSpPr>
          <p:nvPr>
            <p:ph type="ftr" sz="quarter" idx="11"/>
          </p:nvPr>
        </p:nvSpPr>
        <p:spPr>
          <a:xfrm>
            <a:off x="804672" y="6227064"/>
            <a:ext cx="10588752" cy="320040"/>
          </a:xfrm>
        </p:spPr>
        <p:txBody>
          <a:bodyPr/>
          <a:lstStyle/>
          <a:p>
            <a:endParaRPr lang="fr-FR"/>
          </a:p>
        </p:txBody>
      </p:sp>
      <p:sp>
        <p:nvSpPr>
          <p:cNvPr id="9" name="Slide Number Placeholder 8"/>
          <p:cNvSpPr>
            <a:spLocks noGrp="1"/>
          </p:cNvSpPr>
          <p:nvPr>
            <p:ph type="sldNum" sz="quarter" idx="12"/>
          </p:nvPr>
        </p:nvSpPr>
        <p:spPr>
          <a:xfrm>
            <a:off x="10469880" y="320040"/>
            <a:ext cx="914400" cy="320040"/>
          </a:xfrm>
        </p:spPr>
        <p:txBody>
          <a:bodyPr/>
          <a:lstStyle/>
          <a:p>
            <a:fld id="{9D522F5E-E854-BB42-9016-A5B897DCA07C}" type="slidenum">
              <a:rPr lang="fr-FR" smtClean="0"/>
              <a:t>‹N°›</a:t>
            </a:fld>
            <a:endParaRPr lang="fr-FR"/>
          </a:p>
        </p:txBody>
      </p:sp>
    </p:spTree>
    <p:extLst>
      <p:ext uri="{BB962C8B-B14F-4D97-AF65-F5344CB8AC3E}">
        <p14:creationId xmlns:p14="http://schemas.microsoft.com/office/powerpoint/2010/main" val="3252637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fr-FR"/>
              <a:t>Modifiez le style du titre</a:t>
            </a:r>
            <a:endParaRPr lang="en-US" dirty="0"/>
          </a:p>
        </p:txBody>
      </p:sp>
      <p:sp>
        <p:nvSpPr>
          <p:cNvPr id="3" name="Date Placeholder 2"/>
          <p:cNvSpPr>
            <a:spLocks noGrp="1"/>
          </p:cNvSpPr>
          <p:nvPr>
            <p:ph type="dt" sz="half" idx="10"/>
          </p:nvPr>
        </p:nvSpPr>
        <p:spPr/>
        <p:txBody>
          <a:bodyPr/>
          <a:lstStyle/>
          <a:p>
            <a:fld id="{43FA2260-E340-CD45-97A2-4A26A848770C}" type="datetimeFigureOut">
              <a:rPr lang="fr-FR" smtClean="0"/>
              <a:t>27/11/2025</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9D522F5E-E854-BB42-9016-A5B897DCA07C}" type="slidenum">
              <a:rPr lang="fr-FR" smtClean="0"/>
              <a:t>‹N°›</a:t>
            </a:fld>
            <a:endParaRPr lang="fr-FR"/>
          </a:p>
        </p:txBody>
      </p:sp>
    </p:spTree>
    <p:extLst>
      <p:ext uri="{BB962C8B-B14F-4D97-AF65-F5344CB8AC3E}">
        <p14:creationId xmlns:p14="http://schemas.microsoft.com/office/powerpoint/2010/main" val="424799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43FA2260-E340-CD45-97A2-4A26A848770C}" type="datetimeFigureOut">
              <a:rPr lang="fr-FR" smtClean="0"/>
              <a:t>27/11/2025</a:t>
            </a:fld>
            <a:endParaRPr lang="fr-FR"/>
          </a:p>
        </p:txBody>
      </p:sp>
      <p:sp>
        <p:nvSpPr>
          <p:cNvPr id="3" name="Footer Placeholder 2"/>
          <p:cNvSpPr>
            <a:spLocks noGrp="1"/>
          </p:cNvSpPr>
          <p:nvPr>
            <p:ph type="ftr" sz="quarter" idx="11"/>
          </p:nvPr>
        </p:nvSpPr>
        <p:spPr>
          <a:xfrm>
            <a:off x="804672" y="6227064"/>
            <a:ext cx="10588752" cy="320040"/>
          </a:xfrm>
        </p:spPr>
        <p:txBody>
          <a:bodyPr/>
          <a:lstStyle/>
          <a:p>
            <a:endParaRPr lang="fr-FR"/>
          </a:p>
        </p:txBody>
      </p:sp>
      <p:sp>
        <p:nvSpPr>
          <p:cNvPr id="4" name="Slide Number Placeholder 3"/>
          <p:cNvSpPr>
            <a:spLocks noGrp="1"/>
          </p:cNvSpPr>
          <p:nvPr>
            <p:ph type="sldNum" sz="quarter" idx="12"/>
          </p:nvPr>
        </p:nvSpPr>
        <p:spPr>
          <a:xfrm>
            <a:off x="10469880" y="320040"/>
            <a:ext cx="914400" cy="320040"/>
          </a:xfrm>
        </p:spPr>
        <p:txBody>
          <a:bodyPr/>
          <a:lstStyle/>
          <a:p>
            <a:fld id="{9D522F5E-E854-BB42-9016-A5B897DCA07C}" type="slidenum">
              <a:rPr lang="fr-FR" smtClean="0"/>
              <a:t>‹N°›</a:t>
            </a:fld>
            <a:endParaRPr lang="fr-FR"/>
          </a:p>
        </p:txBody>
      </p:sp>
    </p:spTree>
    <p:extLst>
      <p:ext uri="{BB962C8B-B14F-4D97-AF65-F5344CB8AC3E}">
        <p14:creationId xmlns:p14="http://schemas.microsoft.com/office/powerpoint/2010/main" val="4041068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fr-FR"/>
              <a:t>Modifiez le style du titre</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43FA2260-E340-CD45-97A2-4A26A848770C}" type="datetimeFigureOut">
              <a:rPr lang="fr-FR" smtClean="0"/>
              <a:t>27/11/2025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9D522F5E-E854-BB42-9016-A5B897DCA07C}" type="slidenum">
              <a:rPr lang="fr-FR" smtClean="0"/>
              <a:t>‹N°›</a:t>
            </a:fld>
            <a:endParaRPr lang="fr-FR"/>
          </a:p>
        </p:txBody>
      </p:sp>
    </p:spTree>
    <p:extLst>
      <p:ext uri="{BB962C8B-B14F-4D97-AF65-F5344CB8AC3E}">
        <p14:creationId xmlns:p14="http://schemas.microsoft.com/office/powerpoint/2010/main" val="1746271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fr-BE"/>
            </a:p>
          </p:txBody>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a:p>
          </p:txBody>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a:p>
          </p:txBody>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a:p>
          </p:txBody>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fr-FR"/>
              <a:t>Modifiez le style du titre</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a:xfrm>
            <a:off x="804672" y="320040"/>
            <a:ext cx="3657600" cy="320040"/>
          </a:xfrm>
        </p:spPr>
        <p:txBody>
          <a:bodyPr/>
          <a:lstStyle/>
          <a:p>
            <a:fld id="{43FA2260-E340-CD45-97A2-4A26A848770C}" type="datetimeFigureOut">
              <a:rPr lang="fr-FR" smtClean="0"/>
              <a:t>27/11/2025</a:t>
            </a:fld>
            <a:endParaRPr lang="fr-FR"/>
          </a:p>
        </p:txBody>
      </p:sp>
      <p:sp>
        <p:nvSpPr>
          <p:cNvPr id="6" name="Footer Placeholder 5"/>
          <p:cNvSpPr>
            <a:spLocks noGrp="1"/>
          </p:cNvSpPr>
          <p:nvPr>
            <p:ph type="ftr" sz="quarter" idx="11"/>
          </p:nvPr>
        </p:nvSpPr>
        <p:spPr>
          <a:xfrm>
            <a:off x="804672" y="6227064"/>
            <a:ext cx="5942203" cy="320040"/>
          </a:xfrm>
        </p:spPr>
        <p:txBody>
          <a:bodyPr/>
          <a:lstStyle/>
          <a:p>
            <a:endParaRPr lang="fr-FR"/>
          </a:p>
        </p:txBody>
      </p:sp>
      <p:sp>
        <p:nvSpPr>
          <p:cNvPr id="7" name="Slide Number Placeholder 6"/>
          <p:cNvSpPr>
            <a:spLocks noGrp="1"/>
          </p:cNvSpPr>
          <p:nvPr>
            <p:ph type="sldNum" sz="quarter" idx="12"/>
          </p:nvPr>
        </p:nvSpPr>
        <p:spPr>
          <a:xfrm>
            <a:off x="5828377" y="320040"/>
            <a:ext cx="914400" cy="320040"/>
          </a:xfrm>
        </p:spPr>
        <p:txBody>
          <a:bodyPr/>
          <a:lstStyle/>
          <a:p>
            <a:fld id="{9D522F5E-E854-BB42-9016-A5B897DCA07C}" type="slidenum">
              <a:rPr lang="fr-FR" smtClean="0"/>
              <a:t>‹N°›</a:t>
            </a:fld>
            <a:endParaRPr lang="fr-FR"/>
          </a:p>
        </p:txBody>
      </p:sp>
    </p:spTree>
    <p:extLst>
      <p:ext uri="{BB962C8B-B14F-4D97-AF65-F5344CB8AC3E}">
        <p14:creationId xmlns:p14="http://schemas.microsoft.com/office/powerpoint/2010/main" val="7458981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43FA2260-E340-CD45-97A2-4A26A848770C}" type="datetimeFigureOut">
              <a:rPr lang="fr-FR" smtClean="0"/>
              <a:t>27/11/2025</a:t>
            </a:fld>
            <a:endParaRPr lang="fr-FR"/>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9D522F5E-E854-BB42-9016-A5B897DCA07C}" type="slidenum">
              <a:rPr lang="fr-FR" smtClean="0"/>
              <a:t>‹N°›</a:t>
            </a:fld>
            <a:endParaRPr lang="fr-FR"/>
          </a:p>
        </p:txBody>
      </p:sp>
    </p:spTree>
    <p:extLst>
      <p:ext uri="{BB962C8B-B14F-4D97-AF65-F5344CB8AC3E}">
        <p14:creationId xmlns:p14="http://schemas.microsoft.com/office/powerpoint/2010/main" val="1182403937"/>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3.gif"/><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s://www.oecd.org/fr/lesessentiel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FF146C4-620D-4B46-A6D0-B83C168CD9C9}"/>
              </a:ext>
            </a:extLst>
          </p:cNvPr>
          <p:cNvSpPr>
            <a:spLocks noGrp="1"/>
          </p:cNvSpPr>
          <p:nvPr>
            <p:ph type="ctrTitle"/>
            <p:custDataLst>
              <p:tags r:id="rId1"/>
            </p:custDataLst>
          </p:nvPr>
        </p:nvSpPr>
        <p:spPr>
          <a:xfrm>
            <a:off x="1715845" y="2777813"/>
            <a:ext cx="8679915" cy="1748729"/>
          </a:xfrm>
        </p:spPr>
        <p:txBody>
          <a:bodyPr>
            <a:normAutofit fontScale="90000"/>
          </a:bodyPr>
          <a:lstStyle/>
          <a:p>
            <a:br>
              <a:rPr lang="fr-FR" sz="5300" dirty="0"/>
            </a:br>
            <a:r>
              <a:rPr lang="fr-FR" sz="4900" dirty="0"/>
              <a:t> Champ de pratiques et champ de recherche en formation des adultes: adaptation ou transformation ?</a:t>
            </a:r>
            <a:br>
              <a:rPr lang="fr-FR" dirty="0"/>
            </a:br>
            <a:endParaRPr lang="fr-BE" dirty="0"/>
          </a:p>
        </p:txBody>
      </p:sp>
      <p:sp>
        <p:nvSpPr>
          <p:cNvPr id="3" name="Sous-titre 2">
            <a:extLst>
              <a:ext uri="{FF2B5EF4-FFF2-40B4-BE49-F238E27FC236}">
                <a16:creationId xmlns:a16="http://schemas.microsoft.com/office/drawing/2014/main" id="{37C51A53-09A5-4C0F-9DE0-CBBF9671D011}"/>
              </a:ext>
            </a:extLst>
          </p:cNvPr>
          <p:cNvSpPr>
            <a:spLocks noGrp="1"/>
          </p:cNvSpPr>
          <p:nvPr>
            <p:ph type="subTitle" idx="1"/>
            <p:custDataLst>
              <p:tags r:id="rId2"/>
            </p:custDataLst>
          </p:nvPr>
        </p:nvSpPr>
        <p:spPr>
          <a:xfrm>
            <a:off x="1759237" y="4141694"/>
            <a:ext cx="8673427" cy="1087159"/>
          </a:xfrm>
        </p:spPr>
        <p:txBody>
          <a:bodyPr>
            <a:normAutofit fontScale="70000" lnSpcReduction="20000"/>
          </a:bodyPr>
          <a:lstStyle/>
          <a:p>
            <a:r>
              <a:rPr lang="fr-FR" sz="2800" dirty="0">
                <a:latin typeface="Calibri" panose="020F0502020204030204" pitchFamily="34" charset="0"/>
                <a:cs typeface="Calibri" panose="020F0502020204030204" pitchFamily="34" charset="0"/>
              </a:rPr>
              <a:t>Margherita Bussi et Maryvonne Charmillot</a:t>
            </a:r>
          </a:p>
          <a:p>
            <a:r>
              <a:rPr lang="fr-FR" sz="2800" dirty="0">
                <a:latin typeface="Calibri" panose="020F0502020204030204" pitchFamily="34" charset="0"/>
                <a:cs typeface="Calibri" panose="020F0502020204030204" pitchFamily="34" charset="0"/>
              </a:rPr>
              <a:t>UCLouvain (Belgique) – UNIGE (Suisse)</a:t>
            </a:r>
          </a:p>
          <a:p>
            <a:r>
              <a:rPr lang="fr-FR" sz="2800" dirty="0">
                <a:latin typeface="Calibri" panose="020F0502020204030204" pitchFamily="34" charset="0"/>
                <a:cs typeface="Calibri" panose="020F0502020204030204" pitchFamily="34" charset="0"/>
              </a:rPr>
              <a:t>SERFA, 27-29 novembre 2025, Brest</a:t>
            </a:r>
            <a:endParaRPr lang="fr-BE" sz="2800" dirty="0">
              <a:latin typeface="Calibri" panose="020F0502020204030204" pitchFamily="34" charset="0"/>
              <a:cs typeface="Calibri" panose="020F0502020204030204" pitchFamily="34" charset="0"/>
            </a:endParaRPr>
          </a:p>
        </p:txBody>
      </p:sp>
      <p:pic>
        <p:nvPicPr>
          <p:cNvPr id="4" name="Image 3">
            <a:extLst>
              <a:ext uri="{FF2B5EF4-FFF2-40B4-BE49-F238E27FC236}">
                <a16:creationId xmlns:a16="http://schemas.microsoft.com/office/drawing/2014/main" id="{DB6281F2-9338-4839-88A2-B7DFEB0F6BBD}"/>
              </a:ext>
            </a:extLst>
          </p:cNvPr>
          <p:cNvPicPr>
            <a:picLocks noChangeAspect="1"/>
          </p:cNvPicPr>
          <p:nvPr/>
        </p:nvPicPr>
        <p:blipFill>
          <a:blip r:embed="rId5"/>
          <a:stretch>
            <a:fillRect/>
          </a:stretch>
        </p:blipFill>
        <p:spPr>
          <a:xfrm>
            <a:off x="329680" y="6179722"/>
            <a:ext cx="2475432" cy="542939"/>
          </a:xfrm>
          <a:prstGeom prst="rect">
            <a:avLst/>
          </a:prstGeom>
        </p:spPr>
      </p:pic>
      <p:pic>
        <p:nvPicPr>
          <p:cNvPr id="6" name="Image 5">
            <a:extLst>
              <a:ext uri="{FF2B5EF4-FFF2-40B4-BE49-F238E27FC236}">
                <a16:creationId xmlns:a16="http://schemas.microsoft.com/office/drawing/2014/main" id="{D626E05F-CE48-4717-98BD-DB9173AFC2CA}"/>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4991314" y="6177484"/>
            <a:ext cx="2289545" cy="479136"/>
          </a:xfrm>
          <a:prstGeom prst="rect">
            <a:avLst/>
          </a:prstGeom>
        </p:spPr>
      </p:pic>
      <p:pic>
        <p:nvPicPr>
          <p:cNvPr id="8" name="Image 7">
            <a:extLst>
              <a:ext uri="{FF2B5EF4-FFF2-40B4-BE49-F238E27FC236}">
                <a16:creationId xmlns:a16="http://schemas.microsoft.com/office/drawing/2014/main" id="{4D4F852A-1E38-4B20-90BD-35FCCB14A5B5}"/>
              </a:ext>
            </a:extLst>
          </p:cNvPr>
          <p:cNvPicPr>
            <a:picLocks noChangeAspect="1"/>
          </p:cNvPicPr>
          <p:nvPr/>
        </p:nvPicPr>
        <p:blipFill>
          <a:blip r:embed="rId7"/>
          <a:stretch>
            <a:fillRect/>
          </a:stretch>
        </p:blipFill>
        <p:spPr>
          <a:xfrm>
            <a:off x="9817395" y="6008347"/>
            <a:ext cx="2197396" cy="791866"/>
          </a:xfrm>
          <a:prstGeom prst="rect">
            <a:avLst/>
          </a:prstGeom>
        </p:spPr>
      </p:pic>
    </p:spTree>
    <p:extLst>
      <p:ext uri="{BB962C8B-B14F-4D97-AF65-F5344CB8AC3E}">
        <p14:creationId xmlns:p14="http://schemas.microsoft.com/office/powerpoint/2010/main" val="3390752949"/>
      </p:ext>
    </p:extLst>
  </p:cSld>
  <p:clrMapOvr>
    <a:masterClrMapping/>
  </p:clrMapOvr>
  <mc:AlternateContent xmlns:mc="http://schemas.openxmlformats.org/markup-compatibility/2006" xmlns:p14="http://schemas.microsoft.com/office/powerpoint/2010/main">
    <mc:Choice Requires="p14">
      <p:transition spd="slow" p14:dur="2000" advTm="34469"/>
    </mc:Choice>
    <mc:Fallback xmlns="">
      <p:transition spd="slow" advTm="34469"/>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3E66EE3-608A-15A9-7B0A-D1F76A420EC5}"/>
              </a:ext>
            </a:extLst>
          </p:cNvPr>
          <p:cNvSpPr>
            <a:spLocks noGrp="1"/>
          </p:cNvSpPr>
          <p:nvPr>
            <p:ph type="title"/>
          </p:nvPr>
        </p:nvSpPr>
        <p:spPr/>
        <p:txBody>
          <a:bodyPr>
            <a:normAutofit fontScale="90000"/>
          </a:bodyPr>
          <a:lstStyle/>
          <a:p>
            <a:r>
              <a:rPr lang="fr-FR" dirty="0"/>
              <a:t>Dans quel contexte Julien apprend ?</a:t>
            </a:r>
            <a:br>
              <a:rPr lang="fr-FR" dirty="0"/>
            </a:br>
            <a:r>
              <a:rPr lang="fr-FR" sz="2700" dirty="0"/>
              <a:t>(approche </a:t>
            </a:r>
            <a:r>
              <a:rPr lang="fr-FR" sz="2700" dirty="0" err="1"/>
              <a:t>neo</a:t>
            </a:r>
            <a:r>
              <a:rPr lang="fr-FR" sz="2700" dirty="0"/>
              <a:t>-institutionnaliste historique)</a:t>
            </a:r>
            <a:endParaRPr lang="fr-BE" sz="2700" dirty="0"/>
          </a:p>
        </p:txBody>
      </p:sp>
      <p:pic>
        <p:nvPicPr>
          <p:cNvPr id="4" name="Image 3">
            <a:extLst>
              <a:ext uri="{FF2B5EF4-FFF2-40B4-BE49-F238E27FC236}">
                <a16:creationId xmlns:a16="http://schemas.microsoft.com/office/drawing/2014/main" id="{10C123C7-F2DC-DA8A-123B-359B9E729FCF}"/>
              </a:ext>
            </a:extLst>
          </p:cNvPr>
          <p:cNvPicPr>
            <a:picLocks noChangeAspect="1"/>
          </p:cNvPicPr>
          <p:nvPr/>
        </p:nvPicPr>
        <p:blipFill>
          <a:blip r:embed="rId3"/>
          <a:stretch>
            <a:fillRect/>
          </a:stretch>
        </p:blipFill>
        <p:spPr>
          <a:xfrm>
            <a:off x="4532423" y="1225529"/>
            <a:ext cx="7402704" cy="4996823"/>
          </a:xfrm>
          <a:prstGeom prst="rect">
            <a:avLst/>
          </a:prstGeom>
        </p:spPr>
      </p:pic>
      <p:sp>
        <p:nvSpPr>
          <p:cNvPr id="6" name="Espace réservé du contenu 2">
            <a:extLst>
              <a:ext uri="{FF2B5EF4-FFF2-40B4-BE49-F238E27FC236}">
                <a16:creationId xmlns:a16="http://schemas.microsoft.com/office/drawing/2014/main" id="{BB4F4B48-BC17-CBF8-345F-56E538C8B682}"/>
              </a:ext>
            </a:extLst>
          </p:cNvPr>
          <p:cNvSpPr txBox="1">
            <a:spLocks/>
          </p:cNvSpPr>
          <p:nvPr/>
        </p:nvSpPr>
        <p:spPr>
          <a:xfrm>
            <a:off x="0" y="6412014"/>
            <a:ext cx="3933306" cy="44598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000" dirty="0"/>
              <a:t>Desjardins and Kalenda, 2025: 40</a:t>
            </a:r>
          </a:p>
        </p:txBody>
      </p:sp>
      <p:sp>
        <p:nvSpPr>
          <p:cNvPr id="3" name="ZoneTexte 2">
            <a:extLst>
              <a:ext uri="{FF2B5EF4-FFF2-40B4-BE49-F238E27FC236}">
                <a16:creationId xmlns:a16="http://schemas.microsoft.com/office/drawing/2014/main" id="{765D2C4A-BCB8-658D-0E82-687DB256A42C}"/>
              </a:ext>
            </a:extLst>
          </p:cNvPr>
          <p:cNvSpPr txBox="1"/>
          <p:nvPr/>
        </p:nvSpPr>
        <p:spPr>
          <a:xfrm>
            <a:off x="758282" y="635648"/>
            <a:ext cx="5602559" cy="369332"/>
          </a:xfrm>
          <a:prstGeom prst="rect">
            <a:avLst/>
          </a:prstGeom>
          <a:noFill/>
          <a:ln>
            <a:solidFill>
              <a:schemeClr val="accent1"/>
            </a:solidFill>
          </a:ln>
        </p:spPr>
        <p:txBody>
          <a:bodyPr wrap="none" rtlCol="0">
            <a:spAutoFit/>
          </a:bodyPr>
          <a:lstStyle/>
          <a:p>
            <a:r>
              <a:rPr lang="fr-FR" dirty="0"/>
              <a:t>Des domaines de politique publique qui se chevauchent</a:t>
            </a:r>
            <a:endParaRPr lang="fr-BE" dirty="0"/>
          </a:p>
        </p:txBody>
      </p:sp>
      <p:cxnSp>
        <p:nvCxnSpPr>
          <p:cNvPr id="7" name="Connecteur droit avec flèche 6">
            <a:extLst>
              <a:ext uri="{FF2B5EF4-FFF2-40B4-BE49-F238E27FC236}">
                <a16:creationId xmlns:a16="http://schemas.microsoft.com/office/drawing/2014/main" id="{C43E2795-9176-B18F-CE27-327E79C634E9}"/>
              </a:ext>
            </a:extLst>
          </p:cNvPr>
          <p:cNvCxnSpPr/>
          <p:nvPr/>
        </p:nvCxnSpPr>
        <p:spPr>
          <a:xfrm>
            <a:off x="5118410" y="1048215"/>
            <a:ext cx="3115365" cy="9590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ZoneTexte 7">
            <a:extLst>
              <a:ext uri="{FF2B5EF4-FFF2-40B4-BE49-F238E27FC236}">
                <a16:creationId xmlns:a16="http://schemas.microsoft.com/office/drawing/2014/main" id="{C6009EC9-C266-D75F-0C66-BC529B8CBEEF}"/>
              </a:ext>
            </a:extLst>
          </p:cNvPr>
          <p:cNvSpPr txBox="1"/>
          <p:nvPr/>
        </p:nvSpPr>
        <p:spPr>
          <a:xfrm>
            <a:off x="4387610" y="6215000"/>
            <a:ext cx="5771645" cy="369332"/>
          </a:xfrm>
          <a:prstGeom prst="rect">
            <a:avLst/>
          </a:prstGeom>
          <a:noFill/>
          <a:ln>
            <a:solidFill>
              <a:schemeClr val="accent1"/>
            </a:solidFill>
          </a:ln>
        </p:spPr>
        <p:txBody>
          <a:bodyPr wrap="none" rtlCol="0">
            <a:spAutoFit/>
          </a:bodyPr>
          <a:lstStyle/>
          <a:p>
            <a:r>
              <a:rPr lang="fr-FR" dirty="0"/>
              <a:t>Des formes d’apprentissage des adultes qui sont poreuses </a:t>
            </a:r>
            <a:endParaRPr lang="fr-BE" dirty="0"/>
          </a:p>
        </p:txBody>
      </p:sp>
      <p:cxnSp>
        <p:nvCxnSpPr>
          <p:cNvPr id="10" name="Connecteur droit avec flèche 9">
            <a:extLst>
              <a:ext uri="{FF2B5EF4-FFF2-40B4-BE49-F238E27FC236}">
                <a16:creationId xmlns:a16="http://schemas.microsoft.com/office/drawing/2014/main" id="{1D2C7DCD-1D62-009D-E212-5C948A16B38B}"/>
              </a:ext>
            </a:extLst>
          </p:cNvPr>
          <p:cNvCxnSpPr/>
          <p:nvPr/>
        </p:nvCxnSpPr>
        <p:spPr>
          <a:xfrm flipV="1">
            <a:off x="5285678" y="4114800"/>
            <a:ext cx="2319454" cy="20072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ZoneTexte 11">
            <a:extLst>
              <a:ext uri="{FF2B5EF4-FFF2-40B4-BE49-F238E27FC236}">
                <a16:creationId xmlns:a16="http://schemas.microsoft.com/office/drawing/2014/main" id="{1C7D5DF1-F022-C6D5-571D-055C13E1F856}"/>
              </a:ext>
            </a:extLst>
          </p:cNvPr>
          <p:cNvSpPr txBox="1"/>
          <p:nvPr/>
        </p:nvSpPr>
        <p:spPr>
          <a:xfrm>
            <a:off x="8501801" y="582874"/>
            <a:ext cx="2348336" cy="369332"/>
          </a:xfrm>
          <a:prstGeom prst="rect">
            <a:avLst/>
          </a:prstGeom>
          <a:noFill/>
          <a:ln>
            <a:solidFill>
              <a:schemeClr val="accent1"/>
            </a:solidFill>
          </a:ln>
        </p:spPr>
        <p:txBody>
          <a:bodyPr wrap="square" rtlCol="0">
            <a:spAutoFit/>
          </a:bodyPr>
          <a:lstStyle/>
          <a:p>
            <a:r>
              <a:rPr lang="fr-FR" dirty="0"/>
              <a:t>Des acteurs multiples</a:t>
            </a:r>
            <a:endParaRPr lang="fr-BE" dirty="0"/>
          </a:p>
        </p:txBody>
      </p:sp>
    </p:spTree>
    <p:extLst>
      <p:ext uri="{BB962C8B-B14F-4D97-AF65-F5344CB8AC3E}">
        <p14:creationId xmlns:p14="http://schemas.microsoft.com/office/powerpoint/2010/main" val="25208922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47710510-9F25-5CD7-584C-9C873549B042}"/>
              </a:ext>
            </a:extLst>
          </p:cNvPr>
          <p:cNvPicPr>
            <a:picLocks noChangeAspect="1"/>
          </p:cNvPicPr>
          <p:nvPr/>
        </p:nvPicPr>
        <p:blipFill>
          <a:blip r:embed="rId3"/>
          <a:stretch>
            <a:fillRect/>
          </a:stretch>
        </p:blipFill>
        <p:spPr>
          <a:xfrm>
            <a:off x="681998" y="568712"/>
            <a:ext cx="5921049" cy="4863097"/>
          </a:xfrm>
          <a:prstGeom prst="rect">
            <a:avLst/>
          </a:prstGeom>
        </p:spPr>
      </p:pic>
      <p:sp>
        <p:nvSpPr>
          <p:cNvPr id="6" name="ZoneTexte 5">
            <a:extLst>
              <a:ext uri="{FF2B5EF4-FFF2-40B4-BE49-F238E27FC236}">
                <a16:creationId xmlns:a16="http://schemas.microsoft.com/office/drawing/2014/main" id="{6A9317B2-5FB8-FD96-40C6-0B74D0A35FCB}"/>
              </a:ext>
            </a:extLst>
          </p:cNvPr>
          <p:cNvSpPr txBox="1"/>
          <p:nvPr/>
        </p:nvSpPr>
        <p:spPr>
          <a:xfrm>
            <a:off x="6498372" y="394692"/>
            <a:ext cx="5414847" cy="6740307"/>
          </a:xfrm>
          <a:prstGeom prst="rect">
            <a:avLst/>
          </a:prstGeom>
          <a:noFill/>
        </p:spPr>
        <p:txBody>
          <a:bodyPr wrap="square">
            <a:spAutoFit/>
          </a:bodyPr>
          <a:lstStyle/>
          <a:p>
            <a:pPr marL="285750" indent="-285750" algn="just">
              <a:buFont typeface="Wingdings" panose="05000000000000000000" pitchFamily="2" charset="2"/>
              <a:buChar char="§"/>
            </a:pPr>
            <a:r>
              <a:rPr lang="fr-FR" dirty="0"/>
              <a:t>Un outil théorique pour illustrer la complexité du champ de l’apprentissage des adultes (et du champ de pratiques)</a:t>
            </a:r>
          </a:p>
          <a:p>
            <a:pPr algn="just"/>
            <a:endParaRPr lang="fr-FR" dirty="0"/>
          </a:p>
          <a:p>
            <a:pPr marL="285750" indent="-285750" algn="just">
              <a:buFont typeface="Wingdings" panose="05000000000000000000" pitchFamily="2" charset="2"/>
              <a:buChar char="§"/>
            </a:pPr>
            <a:r>
              <a:rPr lang="fr-FR" dirty="0"/>
              <a:t>Institutions: </a:t>
            </a:r>
            <a:r>
              <a:rPr lang="fr-FR" b="1" dirty="0">
                <a:solidFill>
                  <a:schemeClr val="accent1"/>
                </a:solidFill>
              </a:rPr>
              <a:t>règles, normes, pratiques </a:t>
            </a:r>
            <a:r>
              <a:rPr lang="fr-FR" dirty="0"/>
              <a:t>(mêmes implicitent) régissant et coordonnant l'apprentissage tout au long de la vie pour les adultes aux niveaux international et national, et la manière dont il est proposé et dispensé aux apprenants potentiels.</a:t>
            </a:r>
          </a:p>
          <a:p>
            <a:pPr marL="285750" indent="-285750" algn="just">
              <a:buFont typeface="Wingdings" panose="05000000000000000000" pitchFamily="2" charset="2"/>
              <a:buChar char="§"/>
            </a:pPr>
            <a:endParaRPr lang="fr-FR" dirty="0"/>
          </a:p>
          <a:p>
            <a:pPr marL="285750" indent="-285750" algn="just">
              <a:buFont typeface="Wingdings" panose="05000000000000000000" pitchFamily="2" charset="2"/>
              <a:buChar char="§"/>
            </a:pPr>
            <a:r>
              <a:rPr lang="fr-FR" dirty="0"/>
              <a:t>Les institutions en tant que </a:t>
            </a:r>
            <a:r>
              <a:rPr lang="fr-FR" b="1" dirty="0">
                <a:solidFill>
                  <a:schemeClr val="accent1"/>
                </a:solidFill>
              </a:rPr>
              <a:t>contraintes et ressources pour le comportement humain (des acteurs individuels et collectifs) </a:t>
            </a:r>
            <a:r>
              <a:rPr lang="fr-FR" b="1" dirty="0">
                <a:solidFill>
                  <a:schemeClr val="accent1"/>
                </a:solidFill>
                <a:sym typeface="Wingdings" panose="05000000000000000000" pitchFamily="2" charset="2"/>
              </a:rPr>
              <a:t> « agentivité limitée » (</a:t>
            </a:r>
            <a:r>
              <a:rPr lang="fr-FR" b="1" i="1" dirty="0" err="1">
                <a:solidFill>
                  <a:schemeClr val="accent1"/>
                </a:solidFill>
                <a:sym typeface="Wingdings" panose="05000000000000000000" pitchFamily="2" charset="2"/>
              </a:rPr>
              <a:t>bounded</a:t>
            </a:r>
            <a:r>
              <a:rPr lang="fr-FR" b="1" i="1" dirty="0">
                <a:solidFill>
                  <a:schemeClr val="accent1"/>
                </a:solidFill>
                <a:sym typeface="Wingdings" panose="05000000000000000000" pitchFamily="2" charset="2"/>
              </a:rPr>
              <a:t> </a:t>
            </a:r>
            <a:r>
              <a:rPr lang="fr-FR" b="1" i="1" dirty="0" err="1">
                <a:solidFill>
                  <a:schemeClr val="accent1"/>
                </a:solidFill>
                <a:sym typeface="Wingdings" panose="05000000000000000000" pitchFamily="2" charset="2"/>
              </a:rPr>
              <a:t>agency</a:t>
            </a:r>
            <a:r>
              <a:rPr lang="fr-FR" b="1" i="1" dirty="0">
                <a:solidFill>
                  <a:schemeClr val="accent1"/>
                </a:solidFill>
                <a:sym typeface="Wingdings" panose="05000000000000000000" pitchFamily="2" charset="2"/>
              </a:rPr>
              <a:t>)</a:t>
            </a:r>
            <a:endParaRPr lang="fr-FR" b="1" i="1" dirty="0">
              <a:solidFill>
                <a:schemeClr val="accent1"/>
              </a:solidFill>
            </a:endParaRPr>
          </a:p>
          <a:p>
            <a:pPr marL="285750" indent="-285750" algn="just">
              <a:buFont typeface="Wingdings" panose="05000000000000000000" pitchFamily="2" charset="2"/>
              <a:buChar char="§"/>
            </a:pPr>
            <a:endParaRPr lang="fr-FR" dirty="0"/>
          </a:p>
          <a:p>
            <a:pPr marL="285750" indent="-285750" algn="just">
              <a:buFont typeface="Wingdings" panose="05000000000000000000" pitchFamily="2" charset="2"/>
              <a:buChar char="§"/>
            </a:pPr>
            <a:r>
              <a:rPr lang="fr-FR" dirty="0"/>
              <a:t>La </a:t>
            </a:r>
            <a:r>
              <a:rPr lang="fr-FR" b="1" dirty="0">
                <a:solidFill>
                  <a:schemeClr val="accent1"/>
                </a:solidFill>
              </a:rPr>
              <a:t>dimension historique </a:t>
            </a:r>
            <a:r>
              <a:rPr lang="fr-FR" dirty="0"/>
              <a:t>de la formation et la ‘dépendance du sentier’</a:t>
            </a:r>
          </a:p>
          <a:p>
            <a:pPr algn="just"/>
            <a:endParaRPr lang="fr-FR" dirty="0"/>
          </a:p>
          <a:p>
            <a:pPr marL="285750" indent="-285750" algn="just">
              <a:buFont typeface="Wingdings" panose="05000000000000000000" pitchFamily="2" charset="2"/>
              <a:buChar char="§"/>
            </a:pPr>
            <a:r>
              <a:rPr lang="fr-FR" dirty="0"/>
              <a:t>Les changements qui peuvent survenir ‘d’en bas’</a:t>
            </a:r>
          </a:p>
          <a:p>
            <a:pPr marL="285750" indent="-285750" algn="just">
              <a:buFont typeface="Wingdings" panose="05000000000000000000" pitchFamily="2" charset="2"/>
              <a:buChar char="§"/>
            </a:pPr>
            <a:endParaRPr lang="fr-FR" dirty="0"/>
          </a:p>
          <a:p>
            <a:pPr marL="285750" indent="-285750" algn="just">
              <a:buFont typeface="Wingdings" panose="05000000000000000000" pitchFamily="2" charset="2"/>
              <a:buChar char="§"/>
            </a:pPr>
            <a:r>
              <a:rPr lang="fr-FR" dirty="0"/>
              <a:t>Adaptation ou changement ‘en réaction à…’?</a:t>
            </a:r>
          </a:p>
          <a:p>
            <a:pPr marL="285750" indent="-285750" algn="just">
              <a:buFont typeface="Wingdings" panose="05000000000000000000" pitchFamily="2" charset="2"/>
              <a:buChar char="§"/>
            </a:pPr>
            <a:endParaRPr lang="fr-FR" dirty="0"/>
          </a:p>
          <a:p>
            <a:pPr algn="just"/>
            <a:endParaRPr lang="fr-FR" dirty="0"/>
          </a:p>
          <a:p>
            <a:pPr marL="285750" indent="-285750" algn="just">
              <a:buFont typeface="Wingdings" panose="05000000000000000000" pitchFamily="2" charset="2"/>
              <a:buChar char="§"/>
            </a:pPr>
            <a:endParaRPr lang="fr-BE" dirty="0"/>
          </a:p>
        </p:txBody>
      </p:sp>
      <p:sp>
        <p:nvSpPr>
          <p:cNvPr id="7" name="ZoneTexte 6">
            <a:extLst>
              <a:ext uri="{FF2B5EF4-FFF2-40B4-BE49-F238E27FC236}">
                <a16:creationId xmlns:a16="http://schemas.microsoft.com/office/drawing/2014/main" id="{F7122F74-5716-F3AC-4C4B-7B1A52323D5F}"/>
              </a:ext>
            </a:extLst>
          </p:cNvPr>
          <p:cNvSpPr txBox="1"/>
          <p:nvPr/>
        </p:nvSpPr>
        <p:spPr>
          <a:xfrm>
            <a:off x="278780" y="6289288"/>
            <a:ext cx="3550396" cy="646331"/>
          </a:xfrm>
          <a:prstGeom prst="rect">
            <a:avLst/>
          </a:prstGeom>
          <a:noFill/>
        </p:spPr>
        <p:txBody>
          <a:bodyPr wrap="none" rtlCol="0">
            <a:spAutoFit/>
          </a:bodyPr>
          <a:lstStyle/>
          <a:p>
            <a:r>
              <a:rPr lang="fr-FR" dirty="0"/>
              <a:t>Desjardins and Kalenda, 2025:21-22</a:t>
            </a:r>
            <a:endParaRPr lang="fr-BE" dirty="0"/>
          </a:p>
          <a:p>
            <a:endParaRPr lang="fr-BE" dirty="0"/>
          </a:p>
        </p:txBody>
      </p:sp>
      <p:sp>
        <p:nvSpPr>
          <p:cNvPr id="8" name="Rectangle : coins arrondis 7">
            <a:extLst>
              <a:ext uri="{FF2B5EF4-FFF2-40B4-BE49-F238E27FC236}">
                <a16:creationId xmlns:a16="http://schemas.microsoft.com/office/drawing/2014/main" id="{9BC77EC8-D2AA-C118-F6A5-C2F29887373D}"/>
              </a:ext>
            </a:extLst>
          </p:cNvPr>
          <p:cNvSpPr/>
          <p:nvPr/>
        </p:nvSpPr>
        <p:spPr>
          <a:xfrm>
            <a:off x="3942887" y="1572515"/>
            <a:ext cx="4906536" cy="3712969"/>
          </a:xfrm>
          <a:prstGeom prst="roundRect">
            <a:avLst/>
          </a:prstGeom>
          <a:solidFill>
            <a:schemeClr val="accent3">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2800" dirty="0"/>
          </a:p>
          <a:p>
            <a:pPr algn="ctr"/>
            <a:r>
              <a:rPr lang="fr-FR" sz="2800" dirty="0"/>
              <a:t>Quelles caractéristiques (dominantes) dans le champ de pratiques ?</a:t>
            </a:r>
          </a:p>
          <a:p>
            <a:pPr algn="ctr"/>
            <a:endParaRPr lang="fr-BE" dirty="0"/>
          </a:p>
        </p:txBody>
      </p:sp>
    </p:spTree>
    <p:extLst>
      <p:ext uri="{BB962C8B-B14F-4D97-AF65-F5344CB8AC3E}">
        <p14:creationId xmlns:p14="http://schemas.microsoft.com/office/powerpoint/2010/main" val="2147707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1064E28-7831-4C17-9F62-5B4D7E9DE0C6}"/>
              </a:ext>
            </a:extLst>
          </p:cNvPr>
          <p:cNvSpPr>
            <a:spLocks noGrp="1"/>
          </p:cNvSpPr>
          <p:nvPr>
            <p:ph type="title"/>
          </p:nvPr>
        </p:nvSpPr>
        <p:spPr/>
        <p:txBody>
          <a:bodyPr>
            <a:normAutofit/>
          </a:bodyPr>
          <a:lstStyle/>
          <a:p>
            <a:r>
              <a:rPr lang="fr-FR" dirty="0"/>
              <a:t>Julien cherche du travail</a:t>
            </a:r>
            <a:endParaRPr lang="fr-BE" dirty="0"/>
          </a:p>
        </p:txBody>
      </p:sp>
      <p:pic>
        <p:nvPicPr>
          <p:cNvPr id="4" name="Image 3">
            <a:extLst>
              <a:ext uri="{FF2B5EF4-FFF2-40B4-BE49-F238E27FC236}">
                <a16:creationId xmlns:a16="http://schemas.microsoft.com/office/drawing/2014/main" id="{7D454A23-5E89-4184-827A-1C05F878BDD2}"/>
              </a:ext>
            </a:extLst>
          </p:cNvPr>
          <p:cNvPicPr>
            <a:picLocks noChangeAspect="1"/>
          </p:cNvPicPr>
          <p:nvPr/>
        </p:nvPicPr>
        <p:blipFill>
          <a:blip r:embed="rId4"/>
          <a:stretch>
            <a:fillRect/>
          </a:stretch>
        </p:blipFill>
        <p:spPr>
          <a:xfrm>
            <a:off x="4568014" y="1284601"/>
            <a:ext cx="7430618" cy="4587090"/>
          </a:xfrm>
          <a:prstGeom prst="rect">
            <a:avLst/>
          </a:prstGeom>
        </p:spPr>
      </p:pic>
      <p:sp>
        <p:nvSpPr>
          <p:cNvPr id="9" name="Rectangle 8">
            <a:extLst>
              <a:ext uri="{FF2B5EF4-FFF2-40B4-BE49-F238E27FC236}">
                <a16:creationId xmlns:a16="http://schemas.microsoft.com/office/drawing/2014/main" id="{B36AF50E-B5A8-4244-BCE4-9EA29CAE1EB5}"/>
              </a:ext>
            </a:extLst>
          </p:cNvPr>
          <p:cNvSpPr/>
          <p:nvPr/>
        </p:nvSpPr>
        <p:spPr>
          <a:xfrm>
            <a:off x="4568014" y="2686756"/>
            <a:ext cx="7172430" cy="903111"/>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10" name="Rectangle 9">
            <a:extLst>
              <a:ext uri="{FF2B5EF4-FFF2-40B4-BE49-F238E27FC236}">
                <a16:creationId xmlns:a16="http://schemas.microsoft.com/office/drawing/2014/main" id="{07ED81A4-BE25-4BAA-B5D2-D06A93FCB09B}"/>
              </a:ext>
            </a:extLst>
          </p:cNvPr>
          <p:cNvSpPr/>
          <p:nvPr/>
        </p:nvSpPr>
        <p:spPr>
          <a:xfrm>
            <a:off x="4568014" y="4345301"/>
            <a:ext cx="7430618" cy="903111"/>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11" name="ZoneTexte 10">
            <a:extLst>
              <a:ext uri="{FF2B5EF4-FFF2-40B4-BE49-F238E27FC236}">
                <a16:creationId xmlns:a16="http://schemas.microsoft.com/office/drawing/2014/main" id="{D18A5E50-4B24-4A21-AA96-BE7F1BD35B46}"/>
              </a:ext>
            </a:extLst>
          </p:cNvPr>
          <p:cNvSpPr txBox="1"/>
          <p:nvPr/>
        </p:nvSpPr>
        <p:spPr>
          <a:xfrm>
            <a:off x="270933" y="6096000"/>
            <a:ext cx="11198578" cy="369332"/>
          </a:xfrm>
          <a:prstGeom prst="rect">
            <a:avLst/>
          </a:prstGeom>
          <a:noFill/>
        </p:spPr>
        <p:txBody>
          <a:bodyPr wrap="square" rtlCol="0">
            <a:spAutoFit/>
          </a:bodyPr>
          <a:lstStyle/>
          <a:p>
            <a:r>
              <a:rPr lang="fr-FR" dirty="0"/>
              <a:t>Source: Offre d’emploi – Junior sales and marketing </a:t>
            </a:r>
            <a:r>
              <a:rPr lang="fr-FR" dirty="0" err="1"/>
              <a:t>officer</a:t>
            </a:r>
            <a:r>
              <a:rPr lang="fr-FR" dirty="0"/>
              <a:t> (</a:t>
            </a:r>
            <a:r>
              <a:rPr lang="fr-FR" dirty="0" err="1"/>
              <a:t>link</a:t>
            </a:r>
            <a:r>
              <a:rPr lang="fr-FR" dirty="0"/>
              <a:t> dans le commentaire) </a:t>
            </a:r>
            <a:endParaRPr lang="fr-BE" dirty="0"/>
          </a:p>
        </p:txBody>
      </p:sp>
    </p:spTree>
    <p:custDataLst>
      <p:tags r:id="rId1"/>
    </p:custDataLst>
    <p:extLst>
      <p:ext uri="{BB962C8B-B14F-4D97-AF65-F5344CB8AC3E}">
        <p14:creationId xmlns:p14="http://schemas.microsoft.com/office/powerpoint/2010/main" val="404778055"/>
      </p:ext>
    </p:extLst>
  </p:cSld>
  <p:clrMapOvr>
    <a:masterClrMapping/>
  </p:clrMapOvr>
  <mc:AlternateContent xmlns:mc="http://schemas.openxmlformats.org/markup-compatibility/2006" xmlns:p14="http://schemas.microsoft.com/office/powerpoint/2010/main">
    <mc:Choice Requires="p14">
      <p:transition spd="slow" p14:dur="2000" advTm="2829"/>
    </mc:Choice>
    <mc:Fallback xmlns="">
      <p:transition spd="slow" advTm="2829"/>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A0FF8B-B06D-4531-B4A9-170C94F51A09}"/>
              </a:ext>
            </a:extLst>
          </p:cNvPr>
          <p:cNvSpPr>
            <a:spLocks noGrp="1"/>
          </p:cNvSpPr>
          <p:nvPr>
            <p:ph type="title"/>
          </p:nvPr>
        </p:nvSpPr>
        <p:spPr/>
        <p:txBody>
          <a:bodyPr>
            <a:normAutofit/>
          </a:bodyPr>
          <a:lstStyle/>
          <a:p>
            <a:r>
              <a:rPr lang="fr-FR" dirty="0"/>
              <a:t>Dans quel contexte Julien apprend-il?</a:t>
            </a:r>
            <a:endParaRPr lang="fr-BE" dirty="0"/>
          </a:p>
        </p:txBody>
      </p:sp>
      <p:sp>
        <p:nvSpPr>
          <p:cNvPr id="3" name="Espace réservé du contenu 2">
            <a:extLst>
              <a:ext uri="{FF2B5EF4-FFF2-40B4-BE49-F238E27FC236}">
                <a16:creationId xmlns:a16="http://schemas.microsoft.com/office/drawing/2014/main" id="{D77DD035-06C5-4682-981C-7023D3FB5C0D}"/>
              </a:ext>
            </a:extLst>
          </p:cNvPr>
          <p:cNvSpPr>
            <a:spLocks noGrp="1"/>
          </p:cNvSpPr>
          <p:nvPr>
            <p:ph idx="1"/>
          </p:nvPr>
        </p:nvSpPr>
        <p:spPr>
          <a:xfrm>
            <a:off x="4880758" y="803186"/>
            <a:ext cx="6923315" cy="5431359"/>
          </a:xfrm>
        </p:spPr>
        <p:txBody>
          <a:bodyPr>
            <a:normAutofit lnSpcReduction="10000"/>
          </a:bodyPr>
          <a:lstStyle/>
          <a:p>
            <a:r>
              <a:rPr lang="fr-FR" b="1" dirty="0">
                <a:solidFill>
                  <a:schemeClr val="accent6">
                    <a:lumMod val="75000"/>
                  </a:schemeClr>
                </a:solidFill>
              </a:rPr>
              <a:t>La culture actuelle de l’autonomie, de la responsabilité, injonction de subjectivité </a:t>
            </a:r>
          </a:p>
          <a:p>
            <a:pPr lvl="1"/>
            <a:r>
              <a:rPr lang="fr-FR" sz="1800" dirty="0"/>
              <a:t>« D’un salarié discipliné à un salarié motivé, doué d’autonomie, de responsabilité »</a:t>
            </a:r>
          </a:p>
          <a:p>
            <a:pPr lvl="1">
              <a:buFont typeface="Wingdings" panose="05000000000000000000" pitchFamily="2" charset="2"/>
              <a:buChar char="à"/>
            </a:pPr>
            <a:r>
              <a:rPr lang="fr-FR" sz="1800" b="1" dirty="0">
                <a:solidFill>
                  <a:schemeClr val="accent6">
                    <a:lumMod val="75000"/>
                  </a:schemeClr>
                </a:solidFill>
                <a:sym typeface="Wingdings" panose="05000000000000000000" pitchFamily="2" charset="2"/>
              </a:rPr>
              <a:t> </a:t>
            </a:r>
            <a:r>
              <a:rPr lang="fr-FR" sz="1800" b="1" dirty="0" err="1">
                <a:solidFill>
                  <a:schemeClr val="accent6">
                    <a:lumMod val="75000"/>
                  </a:schemeClr>
                </a:solidFill>
                <a:sym typeface="Wingdings" panose="05000000000000000000" pitchFamily="2" charset="2"/>
              </a:rPr>
              <a:t>Etre</a:t>
            </a:r>
            <a:r>
              <a:rPr lang="fr-FR" sz="1800" b="1" dirty="0">
                <a:solidFill>
                  <a:schemeClr val="accent6">
                    <a:lumMod val="75000"/>
                  </a:schemeClr>
                </a:solidFill>
                <a:sym typeface="Wingdings" panose="05000000000000000000" pitchFamily="2" charset="2"/>
              </a:rPr>
              <a:t> dans une démarche ‘de projet et d’autoformation’ </a:t>
            </a:r>
            <a:r>
              <a:rPr lang="fr-FR" sz="1800" dirty="0">
                <a:sym typeface="Wingdings" panose="05000000000000000000" pitchFamily="2" charset="2"/>
              </a:rPr>
              <a:t>(l’individu au centre du processus, son engagement et sa motivation) </a:t>
            </a:r>
          </a:p>
          <a:p>
            <a:pPr lvl="1">
              <a:buFont typeface="Wingdings" panose="05000000000000000000" pitchFamily="2" charset="2"/>
              <a:buChar char="à"/>
            </a:pPr>
            <a:r>
              <a:rPr lang="fr-FR" sz="1800" dirty="0">
                <a:sym typeface="Wingdings" panose="05000000000000000000" pitchFamily="2" charset="2"/>
              </a:rPr>
              <a:t> Se focaliser sur la dimension </a:t>
            </a:r>
            <a:r>
              <a:rPr lang="fr-FR" sz="1800" b="1" dirty="0">
                <a:solidFill>
                  <a:schemeClr val="accent6">
                    <a:lumMod val="75000"/>
                  </a:schemeClr>
                </a:solidFill>
                <a:sym typeface="Wingdings" panose="05000000000000000000" pitchFamily="2" charset="2"/>
              </a:rPr>
              <a:t>professionnalisante des formations</a:t>
            </a:r>
          </a:p>
          <a:p>
            <a:pPr lvl="1">
              <a:buFont typeface="Wingdings" panose="05000000000000000000" pitchFamily="2" charset="2"/>
              <a:buChar char="à"/>
            </a:pPr>
            <a:r>
              <a:rPr lang="fr-FR" sz="1800" dirty="0"/>
              <a:t> La </a:t>
            </a:r>
            <a:r>
              <a:rPr lang="fr-FR" sz="1800" b="1" dirty="0">
                <a:solidFill>
                  <a:schemeClr val="accent6">
                    <a:lumMod val="75000"/>
                  </a:schemeClr>
                </a:solidFill>
              </a:rPr>
              <a:t>formation est un outil de gestion de l’employé et de son engagement</a:t>
            </a:r>
          </a:p>
          <a:p>
            <a:r>
              <a:rPr lang="fr-FR" b="1" dirty="0">
                <a:solidFill>
                  <a:schemeClr val="accent6">
                    <a:lumMod val="75000"/>
                  </a:schemeClr>
                </a:solidFill>
              </a:rPr>
              <a:t>Culture de la valorisation de l’expérience, d’analyse des pratiques et de l’accompagnement</a:t>
            </a:r>
          </a:p>
          <a:p>
            <a:pPr lvl="1"/>
            <a:r>
              <a:rPr lang="fr-FR" dirty="0">
                <a:sym typeface="Wingdings" panose="05000000000000000000" pitchFamily="2" charset="2"/>
              </a:rPr>
              <a:t>Développement du tutorat, du mentoring, du </a:t>
            </a:r>
            <a:r>
              <a:rPr lang="fr-FR" dirty="0" err="1">
                <a:sym typeface="Wingdings" panose="05000000000000000000" pitchFamily="2" charset="2"/>
              </a:rPr>
              <a:t>counselling</a:t>
            </a:r>
            <a:r>
              <a:rPr lang="fr-FR" dirty="0">
                <a:sym typeface="Wingdings" panose="05000000000000000000" pitchFamily="2" charset="2"/>
              </a:rPr>
              <a:t>,..</a:t>
            </a:r>
            <a:endParaRPr lang="fr-BE" b="1" dirty="0">
              <a:solidFill>
                <a:schemeClr val="accent6">
                  <a:lumMod val="75000"/>
                </a:schemeClr>
              </a:solidFill>
              <a:sym typeface="Wingdings" panose="05000000000000000000" pitchFamily="2" charset="2"/>
            </a:endParaRPr>
          </a:p>
          <a:p>
            <a:pPr lvl="1"/>
            <a:r>
              <a:rPr lang="fr-BE" dirty="0">
                <a:sym typeface="Wingdings" panose="05000000000000000000" pitchFamily="2" charset="2"/>
              </a:rPr>
              <a:t>Gestion des connaissances des individus (reconnaissance) et des organisations </a:t>
            </a:r>
            <a:endParaRPr lang="fr-FR" dirty="0"/>
          </a:p>
        </p:txBody>
      </p:sp>
      <p:sp>
        <p:nvSpPr>
          <p:cNvPr id="4" name="ZoneTexte 3">
            <a:extLst>
              <a:ext uri="{FF2B5EF4-FFF2-40B4-BE49-F238E27FC236}">
                <a16:creationId xmlns:a16="http://schemas.microsoft.com/office/drawing/2014/main" id="{4978D2B5-79E6-49DF-8500-A652B4C9619D}"/>
              </a:ext>
            </a:extLst>
          </p:cNvPr>
          <p:cNvSpPr txBox="1"/>
          <p:nvPr/>
        </p:nvSpPr>
        <p:spPr>
          <a:xfrm>
            <a:off x="270933" y="6355644"/>
            <a:ext cx="2984278" cy="646331"/>
          </a:xfrm>
          <a:prstGeom prst="rect">
            <a:avLst/>
          </a:prstGeom>
          <a:noFill/>
        </p:spPr>
        <p:txBody>
          <a:bodyPr wrap="none" rtlCol="0">
            <a:spAutoFit/>
          </a:bodyPr>
          <a:lstStyle/>
          <a:p>
            <a:r>
              <a:rPr lang="fr-FR" dirty="0"/>
              <a:t>(Barbier et </a:t>
            </a:r>
            <a:r>
              <a:rPr lang="fr-FR" dirty="0" err="1"/>
              <a:t>Wittorski</a:t>
            </a:r>
            <a:r>
              <a:rPr lang="fr-FR" dirty="0"/>
              <a:t> 2015)</a:t>
            </a:r>
            <a:endParaRPr lang="fr-BE" dirty="0"/>
          </a:p>
          <a:p>
            <a:endParaRPr lang="fr-BE" dirty="0"/>
          </a:p>
        </p:txBody>
      </p:sp>
    </p:spTree>
    <p:extLst>
      <p:ext uri="{BB962C8B-B14F-4D97-AF65-F5344CB8AC3E}">
        <p14:creationId xmlns:p14="http://schemas.microsoft.com/office/powerpoint/2010/main" val="36341597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D5645D6D-043A-336C-8A5C-05D1C7BCC2C7}"/>
              </a:ext>
            </a:extLst>
          </p:cNvPr>
          <p:cNvSpPr>
            <a:spLocks noGrp="1"/>
          </p:cNvSpPr>
          <p:nvPr>
            <p:ph idx="4294967295"/>
          </p:nvPr>
        </p:nvSpPr>
        <p:spPr>
          <a:xfrm>
            <a:off x="5430644" y="713679"/>
            <a:ext cx="6606977" cy="5598058"/>
          </a:xfrm>
        </p:spPr>
        <p:txBody>
          <a:bodyPr>
            <a:normAutofit lnSpcReduction="10000"/>
          </a:bodyPr>
          <a:lstStyle/>
          <a:p>
            <a:r>
              <a:rPr lang="fr-FR" sz="1700" dirty="0"/>
              <a:t>Dans une </a:t>
            </a:r>
            <a:r>
              <a:rPr lang="fr-FR" sz="1700" b="1" dirty="0"/>
              <a:t>économie occidentale, membre de l’Union européenne, qui encourage fortement le développement du capital humain</a:t>
            </a:r>
          </a:p>
          <a:p>
            <a:r>
              <a:rPr lang="fr-FR" sz="1700" b="1" dirty="0">
                <a:solidFill>
                  <a:schemeClr val="accent6">
                    <a:lumMod val="75000"/>
                  </a:schemeClr>
                </a:solidFill>
              </a:rPr>
              <a:t>Une économie ‘de la connaissance’</a:t>
            </a:r>
            <a:r>
              <a:rPr lang="fr-FR" sz="1700" dirty="0"/>
              <a:t>; basées sur le développement du </a:t>
            </a:r>
            <a:r>
              <a:rPr lang="fr-FR" sz="1700" dirty="0">
                <a:solidFill>
                  <a:srgbClr val="FFC000"/>
                </a:solidFill>
              </a:rPr>
              <a:t>« </a:t>
            </a:r>
            <a:r>
              <a:rPr lang="fr-FR" sz="1700" b="1" dirty="0">
                <a:solidFill>
                  <a:srgbClr val="FFC000"/>
                </a:solidFill>
              </a:rPr>
              <a:t>capital humain » </a:t>
            </a:r>
            <a:r>
              <a:rPr lang="fr-FR" sz="1700" dirty="0"/>
              <a:t>(‘comment ce qu’on sait, façonne nos vies’, OECD 2007)</a:t>
            </a:r>
          </a:p>
          <a:p>
            <a:pPr lvl="1"/>
            <a:r>
              <a:rPr lang="fr-FR" sz="1700" dirty="0"/>
              <a:t>Processus de globalisation </a:t>
            </a:r>
            <a:r>
              <a:rPr lang="fr-FR" sz="1700" b="1" dirty="0">
                <a:solidFill>
                  <a:schemeClr val="accent6">
                    <a:lumMod val="75000"/>
                  </a:schemeClr>
                </a:solidFill>
                <a:sym typeface="Wingdings" panose="05000000000000000000" pitchFamily="2" charset="2"/>
              </a:rPr>
              <a:t> d</a:t>
            </a:r>
            <a:r>
              <a:rPr lang="fr-FR" sz="1700" b="1" dirty="0">
                <a:solidFill>
                  <a:schemeClr val="accent6">
                    <a:lumMod val="75000"/>
                  </a:schemeClr>
                </a:solidFill>
              </a:rPr>
              <a:t>e l’éducation des adultes à </a:t>
            </a:r>
            <a:r>
              <a:rPr lang="fr-FR" sz="1700" b="1" i="1" dirty="0">
                <a:solidFill>
                  <a:schemeClr val="accent6">
                    <a:lumMod val="75000"/>
                  </a:schemeClr>
                </a:solidFill>
              </a:rPr>
              <a:t>la formation tout au long de la vie (</a:t>
            </a:r>
            <a:r>
              <a:rPr lang="fr-FR" sz="1700" b="1" i="1" dirty="0" err="1">
                <a:solidFill>
                  <a:schemeClr val="accent6">
                    <a:lumMod val="75000"/>
                  </a:schemeClr>
                </a:solidFill>
              </a:rPr>
              <a:t>lifelong</a:t>
            </a:r>
            <a:r>
              <a:rPr lang="fr-FR" sz="1700" b="1" i="1" dirty="0">
                <a:solidFill>
                  <a:schemeClr val="accent6">
                    <a:lumMod val="75000"/>
                  </a:schemeClr>
                </a:solidFill>
              </a:rPr>
              <a:t> </a:t>
            </a:r>
            <a:r>
              <a:rPr lang="fr-FR" sz="1700" b="1" i="1" dirty="0" err="1">
                <a:solidFill>
                  <a:schemeClr val="accent6">
                    <a:lumMod val="75000"/>
                  </a:schemeClr>
                </a:solidFill>
              </a:rPr>
              <a:t>learning</a:t>
            </a:r>
            <a:r>
              <a:rPr lang="fr-FR" sz="1700" b="1" i="1" dirty="0">
                <a:solidFill>
                  <a:schemeClr val="accent6">
                    <a:lumMod val="75000"/>
                  </a:schemeClr>
                </a:solidFill>
              </a:rPr>
              <a:t>) </a:t>
            </a:r>
            <a:r>
              <a:rPr lang="fr-FR" sz="1700" b="1" dirty="0">
                <a:solidFill>
                  <a:schemeClr val="accent6">
                    <a:lumMod val="75000"/>
                  </a:schemeClr>
                </a:solidFill>
              </a:rPr>
              <a:t>(Milana 2012)</a:t>
            </a:r>
          </a:p>
          <a:p>
            <a:pPr lvl="1"/>
            <a:r>
              <a:rPr lang="fr-FR" sz="1700" dirty="0"/>
              <a:t>Etat social défaillant </a:t>
            </a:r>
            <a:r>
              <a:rPr lang="fr-FR" sz="1700" dirty="0">
                <a:sym typeface="Wingdings" panose="05000000000000000000" pitchFamily="2" charset="2"/>
              </a:rPr>
              <a:t> </a:t>
            </a:r>
            <a:r>
              <a:rPr lang="fr-FR" sz="1700" b="1" dirty="0">
                <a:solidFill>
                  <a:schemeClr val="accent6">
                    <a:lumMod val="75000"/>
                  </a:schemeClr>
                </a:solidFill>
                <a:sym typeface="Wingdings" panose="05000000000000000000" pitchFamily="2" charset="2"/>
              </a:rPr>
              <a:t>formation comme ressource individuelle et collective</a:t>
            </a:r>
            <a:endParaRPr lang="fr-FR" sz="1700" b="1" dirty="0">
              <a:solidFill>
                <a:schemeClr val="accent6">
                  <a:lumMod val="75000"/>
                </a:schemeClr>
              </a:solidFill>
            </a:endParaRPr>
          </a:p>
          <a:p>
            <a:r>
              <a:rPr lang="fr-FR" sz="1700" dirty="0"/>
              <a:t>Formation des adultes comporte </a:t>
            </a:r>
            <a:r>
              <a:rPr lang="fr-FR" sz="1700" b="1" dirty="0">
                <a:solidFill>
                  <a:schemeClr val="accent6">
                    <a:lumMod val="75000"/>
                  </a:schemeClr>
                </a:solidFill>
              </a:rPr>
              <a:t>une dimension politique</a:t>
            </a:r>
            <a:r>
              <a:rPr lang="fr-FR" sz="1700" dirty="0"/>
              <a:t> car pilier de la structure économique </a:t>
            </a:r>
          </a:p>
          <a:p>
            <a:r>
              <a:rPr lang="fr-FR" sz="1700" b="1" dirty="0">
                <a:solidFill>
                  <a:schemeClr val="accent6">
                    <a:lumMod val="75000"/>
                  </a:schemeClr>
                </a:solidFill>
              </a:rPr>
              <a:t> Influencée par les instances internationales</a:t>
            </a:r>
            <a:r>
              <a:rPr lang="fr-FR" sz="1700" dirty="0"/>
              <a:t>: OCDE, UNESCO, Union européenne (voir PIAAC)</a:t>
            </a:r>
          </a:p>
          <a:p>
            <a:r>
              <a:rPr lang="fr-FR" sz="1600" b="1" dirty="0">
                <a:solidFill>
                  <a:schemeClr val="accent6">
                    <a:lumMod val="75000"/>
                  </a:schemeClr>
                </a:solidFill>
              </a:rPr>
              <a:t>Injonction plus générale et généralisée </a:t>
            </a:r>
            <a:r>
              <a:rPr lang="fr-FR" sz="1600" dirty="0"/>
              <a:t>de l’adulte apprenant hypothétique, toujours motivé à apprendre, autonome, responsable, sans épaisseur biographique et décontextualisé (Bussi 2022)</a:t>
            </a:r>
            <a:endParaRPr lang="fr-FR" sz="1700" dirty="0"/>
          </a:p>
          <a:p>
            <a:endParaRPr lang="fr-FR" b="1" dirty="0"/>
          </a:p>
          <a:p>
            <a:endParaRPr lang="fr-BE" dirty="0"/>
          </a:p>
        </p:txBody>
      </p:sp>
      <p:sp>
        <p:nvSpPr>
          <p:cNvPr id="4" name="Bulle narrative : ronde 3">
            <a:extLst>
              <a:ext uri="{FF2B5EF4-FFF2-40B4-BE49-F238E27FC236}">
                <a16:creationId xmlns:a16="http://schemas.microsoft.com/office/drawing/2014/main" id="{7F6007F0-E639-4FA2-B8C5-3890B88555D8}"/>
              </a:ext>
            </a:extLst>
          </p:cNvPr>
          <p:cNvSpPr/>
          <p:nvPr/>
        </p:nvSpPr>
        <p:spPr>
          <a:xfrm>
            <a:off x="356984" y="970354"/>
            <a:ext cx="4884089" cy="5073753"/>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a:t>«le capital humain à savoir les compétences, les apprentissages et les talents, </a:t>
            </a:r>
            <a:r>
              <a:rPr lang="fr-FR" dirty="0">
                <a:solidFill>
                  <a:srgbClr val="FFC000"/>
                </a:solidFill>
              </a:rPr>
              <a:t>détermine la capacité des individus à gagner leur vie et à stimuler la croissance</a:t>
            </a:r>
            <a:r>
              <a:rPr lang="fr-FR" dirty="0"/>
              <a:t>. Les individus ont besoin de systèmes éducatifs efficaces pour réaliser leur potentiel. Sans quoi ils s'exposent à des problèmes sociaux et économiques tout au long de leur vie »  OCDE 2007</a:t>
            </a:r>
          </a:p>
        </p:txBody>
      </p:sp>
    </p:spTree>
    <p:extLst>
      <p:ext uri="{BB962C8B-B14F-4D97-AF65-F5344CB8AC3E}">
        <p14:creationId xmlns:p14="http://schemas.microsoft.com/office/powerpoint/2010/main" val="12159339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E57C908-EBAA-4E8D-94E3-1FCB44748407}"/>
              </a:ext>
            </a:extLst>
          </p:cNvPr>
          <p:cNvSpPr>
            <a:spLocks noGrp="1"/>
          </p:cNvSpPr>
          <p:nvPr>
            <p:ph type="title"/>
          </p:nvPr>
        </p:nvSpPr>
        <p:spPr/>
        <p:txBody>
          <a:bodyPr>
            <a:normAutofit/>
          </a:bodyPr>
          <a:lstStyle/>
          <a:p>
            <a:r>
              <a:rPr lang="fr-FR" dirty="0"/>
              <a:t>Dans quel contexte Julien apprend ?</a:t>
            </a:r>
            <a:endParaRPr lang="fr-BE" dirty="0"/>
          </a:p>
        </p:txBody>
      </p:sp>
      <p:sp>
        <p:nvSpPr>
          <p:cNvPr id="3" name="Espace réservé du contenu 2">
            <a:extLst>
              <a:ext uri="{FF2B5EF4-FFF2-40B4-BE49-F238E27FC236}">
                <a16:creationId xmlns:a16="http://schemas.microsoft.com/office/drawing/2014/main" id="{D6D0FBDC-BB8E-4B84-ACD6-0D3C0B453A2B}"/>
              </a:ext>
            </a:extLst>
          </p:cNvPr>
          <p:cNvSpPr>
            <a:spLocks noGrp="1"/>
          </p:cNvSpPr>
          <p:nvPr>
            <p:ph idx="1"/>
          </p:nvPr>
        </p:nvSpPr>
        <p:spPr>
          <a:xfrm>
            <a:off x="4761571" y="457200"/>
            <a:ext cx="6924907" cy="6400800"/>
          </a:xfrm>
        </p:spPr>
        <p:txBody>
          <a:bodyPr>
            <a:normAutofit fontScale="92500" lnSpcReduction="10000"/>
          </a:bodyPr>
          <a:lstStyle/>
          <a:p>
            <a:r>
              <a:rPr lang="fr-FR" b="1" dirty="0">
                <a:solidFill>
                  <a:schemeClr val="accent6">
                    <a:lumMod val="75000"/>
                  </a:schemeClr>
                </a:solidFill>
              </a:rPr>
              <a:t>Les cultures de l’efficience et de la performance et pression des organisations (étatiques et non) sur les engagements de moyens</a:t>
            </a:r>
          </a:p>
          <a:p>
            <a:pPr lvl="1"/>
            <a:r>
              <a:rPr lang="fr-FR" dirty="0"/>
              <a:t>Passer d’une logique de moyens à une logique de résultats</a:t>
            </a:r>
          </a:p>
          <a:p>
            <a:pPr lvl="1"/>
            <a:r>
              <a:rPr lang="fr-FR" dirty="0"/>
              <a:t>Elaboration des budgets sur bases des résultats à atteindre et de l’évaluation des couts/bénéfices</a:t>
            </a:r>
            <a:endParaRPr lang="fr-BE" dirty="0"/>
          </a:p>
          <a:p>
            <a:pPr lvl="1">
              <a:buFont typeface="Wingdings" panose="05000000000000000000" pitchFamily="2" charset="2"/>
              <a:buChar char="à"/>
            </a:pPr>
            <a:r>
              <a:rPr lang="fr-BE" dirty="0">
                <a:sym typeface="Wingdings" panose="05000000000000000000" pitchFamily="2" charset="2"/>
              </a:rPr>
              <a:t>Développement des démarches d’analyse des performances, d’évaluation stratégique ou de calcul du retour sur l’investissement</a:t>
            </a:r>
          </a:p>
          <a:p>
            <a:pPr marL="0" indent="0">
              <a:buNone/>
            </a:pPr>
            <a:r>
              <a:rPr lang="fr-FR" b="1" dirty="0">
                <a:solidFill>
                  <a:schemeClr val="accent6">
                    <a:lumMod val="75000"/>
                  </a:schemeClr>
                </a:solidFill>
                <a:sym typeface="Wingdings" panose="05000000000000000000" pitchFamily="2" charset="2"/>
              </a:rPr>
              <a:t> Rapprochement entre la formation et la gestion</a:t>
            </a:r>
          </a:p>
          <a:p>
            <a:r>
              <a:rPr lang="fr-FR" b="1" dirty="0">
                <a:solidFill>
                  <a:schemeClr val="accent6">
                    <a:lumMod val="75000"/>
                  </a:schemeClr>
                </a:solidFill>
              </a:rPr>
              <a:t>Cultures du décloisonnement, économie de services et pilotage de la production par la demande</a:t>
            </a:r>
          </a:p>
          <a:p>
            <a:pPr lvl="1"/>
            <a:r>
              <a:rPr lang="fr-FR" dirty="0"/>
              <a:t>Les organisations se réorganisent autour de « pôles » d’activités afin d’aller au-delà des spécialisations et calquer l’activité sur la logique d’usage (guichet unique / centres polyfonctionnels et pluridisciplinaires)</a:t>
            </a:r>
          </a:p>
          <a:p>
            <a:pPr lvl="1">
              <a:buFont typeface="Wingdings" panose="05000000000000000000" pitchFamily="2" charset="2"/>
              <a:buChar char="à"/>
            </a:pPr>
            <a:r>
              <a:rPr lang="fr-FR" b="1" dirty="0">
                <a:solidFill>
                  <a:schemeClr val="accent6">
                    <a:lumMod val="75000"/>
                  </a:schemeClr>
                </a:solidFill>
                <a:sym typeface="Wingdings" panose="05000000000000000000" pitchFamily="2" charset="2"/>
              </a:rPr>
              <a:t>Développement d’articulations multiples entre formation et travail </a:t>
            </a:r>
            <a:r>
              <a:rPr lang="fr-FR" dirty="0">
                <a:sym typeface="Wingdings" panose="05000000000000000000" pitchFamily="2" charset="2"/>
              </a:rPr>
              <a:t>(alternance, articulation entre situation d’enseignement/ formation/production, </a:t>
            </a:r>
            <a:r>
              <a:rPr lang="fr-FR" dirty="0" err="1">
                <a:sym typeface="Wingdings" panose="05000000000000000000" pitchFamily="2" charset="2"/>
              </a:rPr>
              <a:t>blended</a:t>
            </a:r>
            <a:r>
              <a:rPr lang="fr-FR" dirty="0">
                <a:sym typeface="Wingdings" panose="05000000000000000000" pitchFamily="2" charset="2"/>
              </a:rPr>
              <a:t> </a:t>
            </a:r>
            <a:r>
              <a:rPr lang="fr-FR" dirty="0" err="1">
                <a:sym typeface="Wingdings" panose="05000000000000000000" pitchFamily="2" charset="2"/>
              </a:rPr>
              <a:t>learning</a:t>
            </a:r>
            <a:r>
              <a:rPr lang="fr-FR" dirty="0">
                <a:sym typeface="Wingdings" panose="05000000000000000000" pitchFamily="2" charset="2"/>
              </a:rPr>
              <a:t>)</a:t>
            </a:r>
          </a:p>
          <a:p>
            <a:pPr lvl="1">
              <a:buFont typeface="Wingdings" panose="05000000000000000000" pitchFamily="2" charset="2"/>
              <a:buChar char="à"/>
            </a:pPr>
            <a:r>
              <a:rPr lang="fr-FR" b="1" dirty="0">
                <a:solidFill>
                  <a:schemeClr val="accent6">
                    <a:lumMod val="75000"/>
                  </a:schemeClr>
                </a:solidFill>
                <a:sym typeface="Wingdings" panose="05000000000000000000" pitchFamily="2" charset="2"/>
              </a:rPr>
              <a:t>Développement des compétences transversales, polyvalences, capacité de pilotage.</a:t>
            </a:r>
          </a:p>
          <a:p>
            <a:pPr lvl="1">
              <a:buFont typeface="Wingdings" panose="05000000000000000000" pitchFamily="2" charset="2"/>
              <a:buChar char="à"/>
            </a:pPr>
            <a:r>
              <a:rPr lang="fr-FR" b="1" dirty="0">
                <a:solidFill>
                  <a:schemeClr val="accent6">
                    <a:lumMod val="75000"/>
                  </a:schemeClr>
                </a:solidFill>
                <a:sym typeface="Wingdings" panose="05000000000000000000" pitchFamily="2" charset="2"/>
              </a:rPr>
              <a:t>Rapprochement entre formation et monde du développement des organisations</a:t>
            </a:r>
          </a:p>
          <a:p>
            <a:pPr lvl="1">
              <a:buFont typeface="Wingdings" panose="05000000000000000000" pitchFamily="2" charset="2"/>
              <a:buChar char="à"/>
            </a:pPr>
            <a:endParaRPr lang="fr-FR" b="1" dirty="0">
              <a:solidFill>
                <a:schemeClr val="accent6">
                  <a:lumMod val="75000"/>
                </a:schemeClr>
              </a:solidFill>
            </a:endParaRPr>
          </a:p>
        </p:txBody>
      </p:sp>
      <p:sp>
        <p:nvSpPr>
          <p:cNvPr id="4" name="ZoneTexte 3">
            <a:extLst>
              <a:ext uri="{FF2B5EF4-FFF2-40B4-BE49-F238E27FC236}">
                <a16:creationId xmlns:a16="http://schemas.microsoft.com/office/drawing/2014/main" id="{A51E5626-2AB3-496E-AF4D-BAE25F494D42}"/>
              </a:ext>
            </a:extLst>
          </p:cNvPr>
          <p:cNvSpPr txBox="1"/>
          <p:nvPr/>
        </p:nvSpPr>
        <p:spPr>
          <a:xfrm>
            <a:off x="270933" y="6355644"/>
            <a:ext cx="2984278" cy="646331"/>
          </a:xfrm>
          <a:prstGeom prst="rect">
            <a:avLst/>
          </a:prstGeom>
          <a:noFill/>
        </p:spPr>
        <p:txBody>
          <a:bodyPr wrap="none" rtlCol="0">
            <a:spAutoFit/>
          </a:bodyPr>
          <a:lstStyle/>
          <a:p>
            <a:r>
              <a:rPr lang="fr-FR" dirty="0"/>
              <a:t>(Barbier et </a:t>
            </a:r>
            <a:r>
              <a:rPr lang="fr-FR" dirty="0" err="1"/>
              <a:t>Wittorski</a:t>
            </a:r>
            <a:r>
              <a:rPr lang="fr-FR" dirty="0"/>
              <a:t> 2015)</a:t>
            </a:r>
            <a:endParaRPr lang="fr-BE" dirty="0"/>
          </a:p>
          <a:p>
            <a:endParaRPr lang="fr-BE" dirty="0"/>
          </a:p>
        </p:txBody>
      </p:sp>
    </p:spTree>
    <p:extLst>
      <p:ext uri="{BB962C8B-B14F-4D97-AF65-F5344CB8AC3E}">
        <p14:creationId xmlns:p14="http://schemas.microsoft.com/office/powerpoint/2010/main" val="19996828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C1039B5-E923-43BB-E486-3351DAAD5022}"/>
              </a:ext>
            </a:extLst>
          </p:cNvPr>
          <p:cNvSpPr>
            <a:spLocks noGrp="1"/>
          </p:cNvSpPr>
          <p:nvPr>
            <p:ph type="title"/>
          </p:nvPr>
        </p:nvSpPr>
        <p:spPr/>
        <p:txBody>
          <a:bodyPr/>
          <a:lstStyle/>
          <a:p>
            <a:r>
              <a:rPr lang="fr-FR" dirty="0"/>
              <a:t>Comment…</a:t>
            </a:r>
            <a:endParaRPr lang="fr-BE" dirty="0"/>
          </a:p>
        </p:txBody>
      </p:sp>
      <p:sp>
        <p:nvSpPr>
          <p:cNvPr id="3" name="Espace réservé du contenu 2">
            <a:extLst>
              <a:ext uri="{FF2B5EF4-FFF2-40B4-BE49-F238E27FC236}">
                <a16:creationId xmlns:a16="http://schemas.microsoft.com/office/drawing/2014/main" id="{2D305F15-846A-6FDD-6530-CEF2B5D290E2}"/>
              </a:ext>
            </a:extLst>
          </p:cNvPr>
          <p:cNvSpPr>
            <a:spLocks noGrp="1"/>
          </p:cNvSpPr>
          <p:nvPr>
            <p:ph idx="1"/>
          </p:nvPr>
        </p:nvSpPr>
        <p:spPr/>
        <p:txBody>
          <a:bodyPr/>
          <a:lstStyle/>
          <a:p>
            <a:r>
              <a:rPr lang="fr-FR" dirty="0"/>
              <a:t>Comment faire pour …</a:t>
            </a:r>
          </a:p>
          <a:p>
            <a:pPr lvl="1"/>
            <a:r>
              <a:rPr lang="fr-FR" dirty="0"/>
              <a:t>Ne pas faire comme </a:t>
            </a:r>
            <a:r>
              <a:rPr lang="fr-FR" dirty="0" err="1"/>
              <a:t>Copilot</a:t>
            </a:r>
            <a:r>
              <a:rPr lang="fr-FR" dirty="0"/>
              <a:t> – càd reproduire des stéréotypes dans la pratique </a:t>
            </a:r>
            <a:endParaRPr lang="fr-BE" dirty="0"/>
          </a:p>
          <a:p>
            <a:pPr lvl="1"/>
            <a:r>
              <a:rPr lang="fr-BE" dirty="0"/>
              <a:t>Ne pas rester aveugle dans des démarches de recherche qui négligent des niveaux</a:t>
            </a:r>
            <a:r>
              <a:rPr lang="fr-FR" dirty="0"/>
              <a:t> d’analyse </a:t>
            </a:r>
          </a:p>
          <a:p>
            <a:pPr lvl="1"/>
            <a:r>
              <a:rPr lang="fr-FR" dirty="0"/>
              <a:t>Ne pas s’enfermer dans une épistémologie unique </a:t>
            </a:r>
          </a:p>
          <a:p>
            <a:pPr lvl="1"/>
            <a:r>
              <a:rPr lang="fr-FR" dirty="0"/>
              <a:t>Exploiter la nature interdisciplinaire des questions en sciences de l’éducation </a:t>
            </a:r>
            <a:endParaRPr lang="fr-BE" dirty="0"/>
          </a:p>
        </p:txBody>
      </p:sp>
    </p:spTree>
    <p:extLst>
      <p:ext uri="{BB962C8B-B14F-4D97-AF65-F5344CB8AC3E}">
        <p14:creationId xmlns:p14="http://schemas.microsoft.com/office/powerpoint/2010/main" val="23188614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C5D12A-B10F-8390-3A63-5922E453A65A}"/>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4D8020D8-26E3-9160-C492-F94BFB5C150C}"/>
              </a:ext>
            </a:extLst>
          </p:cNvPr>
          <p:cNvSpPr>
            <a:spLocks noGrp="1"/>
          </p:cNvSpPr>
          <p:nvPr>
            <p:ph type="title"/>
          </p:nvPr>
        </p:nvSpPr>
        <p:spPr/>
        <p:txBody>
          <a:bodyPr>
            <a:normAutofit/>
          </a:bodyPr>
          <a:lstStyle/>
          <a:p>
            <a:r>
              <a:rPr lang="fr-BE" dirty="0"/>
              <a:t>A propos de quelques angles morts …</a:t>
            </a:r>
          </a:p>
        </p:txBody>
      </p:sp>
      <p:sp>
        <p:nvSpPr>
          <p:cNvPr id="3" name="Espace réservé du contenu 2">
            <a:extLst>
              <a:ext uri="{FF2B5EF4-FFF2-40B4-BE49-F238E27FC236}">
                <a16:creationId xmlns:a16="http://schemas.microsoft.com/office/drawing/2014/main" id="{B4818FDE-C015-C864-1E38-9ED233149710}"/>
              </a:ext>
            </a:extLst>
          </p:cNvPr>
          <p:cNvSpPr>
            <a:spLocks noGrp="1"/>
          </p:cNvSpPr>
          <p:nvPr>
            <p:ph idx="1"/>
          </p:nvPr>
        </p:nvSpPr>
        <p:spPr/>
        <p:txBody>
          <a:bodyPr/>
          <a:lstStyle/>
          <a:p>
            <a:pPr marL="0" indent="0">
              <a:buNone/>
            </a:pPr>
            <a:r>
              <a:rPr lang="fr-CH" sz="4000" b="1" i="1" dirty="0">
                <a:latin typeface="Calibri" panose="020F0502020204030204" pitchFamily="34" charset="0"/>
                <a:cs typeface="Calibri" panose="020F0502020204030204" pitchFamily="34" charset="0"/>
              </a:rPr>
              <a:t>10 novembre 2025, 11h31</a:t>
            </a:r>
          </a:p>
          <a:p>
            <a:pPr marL="0" indent="0">
              <a:buNone/>
            </a:pPr>
            <a:endParaRPr lang="fr-BE" dirty="0"/>
          </a:p>
        </p:txBody>
      </p:sp>
    </p:spTree>
    <p:extLst>
      <p:ext uri="{BB962C8B-B14F-4D97-AF65-F5344CB8AC3E}">
        <p14:creationId xmlns:p14="http://schemas.microsoft.com/office/powerpoint/2010/main" val="37568953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C8074B-8C85-6FDF-9F75-C224C32B7F7D}"/>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BE172D04-CC47-DE5D-D6D7-6E99A4634289}"/>
              </a:ext>
            </a:extLst>
          </p:cNvPr>
          <p:cNvSpPr>
            <a:spLocks noGrp="1"/>
          </p:cNvSpPr>
          <p:nvPr>
            <p:ph type="title"/>
          </p:nvPr>
        </p:nvSpPr>
        <p:spPr/>
        <p:txBody>
          <a:bodyPr>
            <a:normAutofit/>
          </a:bodyPr>
          <a:lstStyle/>
          <a:p>
            <a:r>
              <a:rPr lang="fr-CH" dirty="0">
                <a:latin typeface="Calibri" panose="020F0502020204030204" pitchFamily="34" charset="0"/>
                <a:cs typeface="Calibri" panose="020F0502020204030204" pitchFamily="34" charset="0"/>
              </a:rPr>
              <a:t>Le travail émancipe-t-il les femmes ?</a:t>
            </a:r>
          </a:p>
        </p:txBody>
      </p:sp>
      <p:sp>
        <p:nvSpPr>
          <p:cNvPr id="3" name="Espace réservé du contenu 2">
            <a:extLst>
              <a:ext uri="{FF2B5EF4-FFF2-40B4-BE49-F238E27FC236}">
                <a16:creationId xmlns:a16="http://schemas.microsoft.com/office/drawing/2014/main" id="{005D1F5A-0098-587E-0FC9-1D583274F9BD}"/>
              </a:ext>
            </a:extLst>
          </p:cNvPr>
          <p:cNvSpPr>
            <a:spLocks noGrp="1"/>
          </p:cNvSpPr>
          <p:nvPr>
            <p:ph idx="1"/>
          </p:nvPr>
        </p:nvSpPr>
        <p:spPr/>
        <p:txBody>
          <a:bodyPr>
            <a:normAutofit/>
          </a:bodyPr>
          <a:lstStyle/>
          <a:p>
            <a:pPr marL="0" indent="0" algn="ctr">
              <a:buNone/>
            </a:pPr>
            <a:r>
              <a:rPr lang="fr-BE" sz="3600" b="1" i="1" dirty="0"/>
              <a:t>Applaudir les essentielles </a:t>
            </a:r>
          </a:p>
          <a:p>
            <a:pPr marL="0" indent="0" algn="ctr">
              <a:buNone/>
            </a:pPr>
            <a:r>
              <a:rPr lang="fr-BE" sz="3600" b="1" i="1" dirty="0"/>
              <a:t>puis les oublier.</a:t>
            </a:r>
          </a:p>
        </p:txBody>
      </p:sp>
    </p:spTree>
    <p:extLst>
      <p:ext uri="{BB962C8B-B14F-4D97-AF65-F5344CB8AC3E}">
        <p14:creationId xmlns:p14="http://schemas.microsoft.com/office/powerpoint/2010/main" val="17997644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E9AEF4-C6C9-EDC9-87D9-F46F35EE7C96}"/>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82A41F45-01D5-A178-15B1-020D06ED4F84}"/>
              </a:ext>
            </a:extLst>
          </p:cNvPr>
          <p:cNvSpPr>
            <a:spLocks noGrp="1"/>
          </p:cNvSpPr>
          <p:nvPr>
            <p:ph type="title"/>
          </p:nvPr>
        </p:nvSpPr>
        <p:spPr/>
        <p:txBody>
          <a:bodyPr>
            <a:normAutofit/>
          </a:bodyPr>
          <a:lstStyle/>
          <a:p>
            <a:r>
              <a:rPr lang="fr-CH" dirty="0">
                <a:latin typeface="Calibri" panose="020F0502020204030204" pitchFamily="34" charset="0"/>
                <a:cs typeface="Calibri" panose="020F0502020204030204" pitchFamily="34" charset="0"/>
              </a:rPr>
              <a:t>Le travail émancipe-t-il les femmes ?</a:t>
            </a:r>
          </a:p>
        </p:txBody>
      </p:sp>
      <p:sp>
        <p:nvSpPr>
          <p:cNvPr id="3" name="Espace réservé du contenu 2">
            <a:extLst>
              <a:ext uri="{FF2B5EF4-FFF2-40B4-BE49-F238E27FC236}">
                <a16:creationId xmlns:a16="http://schemas.microsoft.com/office/drawing/2014/main" id="{5C8264D6-89FD-58F2-11E7-19DB459369C4}"/>
              </a:ext>
            </a:extLst>
          </p:cNvPr>
          <p:cNvSpPr>
            <a:spLocks noGrp="1"/>
          </p:cNvSpPr>
          <p:nvPr>
            <p:ph idx="1"/>
          </p:nvPr>
        </p:nvSpPr>
        <p:spPr>
          <a:xfrm>
            <a:off x="5118447" y="188259"/>
            <a:ext cx="6281873" cy="6481481"/>
          </a:xfrm>
        </p:spPr>
        <p:txBody>
          <a:bodyPr>
            <a:normAutofit/>
          </a:bodyPr>
          <a:lstStyle/>
          <a:p>
            <a:pPr marL="0" indent="0" algn="ctr">
              <a:buNone/>
            </a:pPr>
            <a:r>
              <a:rPr lang="fr-BE" sz="2800" dirty="0"/>
              <a:t>Nous avons oublié. Pire: ces métiers-là ont vu leur salaire diminuer et subir l’inflation d’autant plus violemment. Les essentielles ont continué à se lever tôt et rentrer tard. Elles ont continué à travaillé avec la même pénibilité, les mêmes risques, les mêmes bas salaires. La cape d’invisibilité s’est étendue à nouveau sur elles en silence. Elles ont l’habitude.</a:t>
            </a:r>
          </a:p>
          <a:p>
            <a:pPr marL="0" indent="0" algn="ctr">
              <a:buNone/>
            </a:pPr>
            <a:endParaRPr lang="fr-BE" sz="400" dirty="0"/>
          </a:p>
          <a:p>
            <a:pPr marL="0" indent="0" algn="ctr">
              <a:buNone/>
            </a:pPr>
            <a:r>
              <a:rPr lang="fr-BE" sz="2000" dirty="0"/>
              <a:t>Lucille </a:t>
            </a:r>
            <a:r>
              <a:rPr lang="fr-BE" sz="2000" dirty="0" err="1"/>
              <a:t>Quillet</a:t>
            </a:r>
            <a:r>
              <a:rPr lang="fr-BE" sz="2000" dirty="0"/>
              <a:t>, 2025, p. 254 </a:t>
            </a:r>
          </a:p>
        </p:txBody>
      </p:sp>
    </p:spTree>
    <p:extLst>
      <p:ext uri="{BB962C8B-B14F-4D97-AF65-F5344CB8AC3E}">
        <p14:creationId xmlns:p14="http://schemas.microsoft.com/office/powerpoint/2010/main" val="6992407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C92A0F1-9314-BE02-5B2B-B3DFC30ABEC3}"/>
              </a:ext>
            </a:extLst>
          </p:cNvPr>
          <p:cNvSpPr>
            <a:spLocks noGrp="1"/>
          </p:cNvSpPr>
          <p:nvPr>
            <p:ph type="title"/>
          </p:nvPr>
        </p:nvSpPr>
        <p:spPr/>
        <p:txBody>
          <a:bodyPr/>
          <a:lstStyle/>
          <a:p>
            <a:r>
              <a:rPr lang="fr-FR" dirty="0"/>
              <a:t>Objectifs</a:t>
            </a:r>
            <a:endParaRPr lang="fr-BE" dirty="0"/>
          </a:p>
        </p:txBody>
      </p:sp>
      <p:sp>
        <p:nvSpPr>
          <p:cNvPr id="3" name="Espace réservé du contenu 2">
            <a:extLst>
              <a:ext uri="{FF2B5EF4-FFF2-40B4-BE49-F238E27FC236}">
                <a16:creationId xmlns:a16="http://schemas.microsoft.com/office/drawing/2014/main" id="{5E19F6B8-2282-9384-F186-1A54071FB44B}"/>
              </a:ext>
            </a:extLst>
          </p:cNvPr>
          <p:cNvSpPr>
            <a:spLocks noGrp="1"/>
          </p:cNvSpPr>
          <p:nvPr>
            <p:ph idx="1"/>
          </p:nvPr>
        </p:nvSpPr>
        <p:spPr/>
        <p:txBody>
          <a:bodyPr/>
          <a:lstStyle/>
          <a:p>
            <a:pPr marL="0" indent="0">
              <a:buNone/>
            </a:pPr>
            <a:endParaRPr lang="fr-FR" dirty="0"/>
          </a:p>
          <a:p>
            <a:pPr marL="514350" indent="-514350">
              <a:buFont typeface="+mj-lt"/>
              <a:buAutoNum type="arabicPeriod"/>
            </a:pPr>
            <a:r>
              <a:rPr lang="fr-FR" sz="2800" dirty="0">
                <a:latin typeface="Calibri" panose="020F0502020204030204" pitchFamily="34" charset="0"/>
                <a:cs typeface="Calibri" panose="020F0502020204030204" pitchFamily="34" charset="0"/>
              </a:rPr>
              <a:t>Encourager un regard systémique sur la formation des adultes, ses contextes institutionnels et ses tendances</a:t>
            </a:r>
          </a:p>
          <a:p>
            <a:pPr marL="514350" indent="-514350">
              <a:buFont typeface="+mj-lt"/>
              <a:buAutoNum type="arabicPeriod"/>
            </a:pPr>
            <a:r>
              <a:rPr lang="fr-BE" sz="2800" dirty="0">
                <a:latin typeface="Calibri" panose="020F0502020204030204" pitchFamily="34" charset="0"/>
                <a:cs typeface="Calibri" panose="020F0502020204030204" pitchFamily="34" charset="0"/>
              </a:rPr>
              <a:t>Identifier les angles morts de la recherche pour plus de justice sociale</a:t>
            </a:r>
            <a:endParaRPr lang="fr-FR"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207442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ED39C7-30B3-6529-0006-9D7CCDBE95AC}"/>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2D168EF6-B0DF-344B-E14E-C700E1BF855F}"/>
              </a:ext>
            </a:extLst>
          </p:cNvPr>
          <p:cNvSpPr>
            <a:spLocks noGrp="1"/>
          </p:cNvSpPr>
          <p:nvPr>
            <p:ph type="title"/>
          </p:nvPr>
        </p:nvSpPr>
        <p:spPr/>
        <p:txBody>
          <a:bodyPr>
            <a:normAutofit/>
          </a:bodyPr>
          <a:lstStyle/>
          <a:p>
            <a:r>
              <a:rPr lang="fr-BE" dirty="0"/>
              <a:t>A propos de quelques angles morts …</a:t>
            </a:r>
          </a:p>
        </p:txBody>
      </p:sp>
      <p:sp>
        <p:nvSpPr>
          <p:cNvPr id="3" name="Espace réservé du contenu 2">
            <a:extLst>
              <a:ext uri="{FF2B5EF4-FFF2-40B4-BE49-F238E27FC236}">
                <a16:creationId xmlns:a16="http://schemas.microsoft.com/office/drawing/2014/main" id="{3510F7BC-A328-C570-4B6F-D2D00451B784}"/>
              </a:ext>
            </a:extLst>
          </p:cNvPr>
          <p:cNvSpPr>
            <a:spLocks noGrp="1"/>
          </p:cNvSpPr>
          <p:nvPr>
            <p:ph idx="1"/>
          </p:nvPr>
        </p:nvSpPr>
        <p:spPr/>
        <p:txBody>
          <a:bodyPr/>
          <a:lstStyle/>
          <a:p>
            <a:pPr marL="0" indent="0">
              <a:buNone/>
            </a:pPr>
            <a:r>
              <a:rPr lang="fr-CH" sz="4000" b="1" dirty="0">
                <a:latin typeface="Calibri" panose="020F0502020204030204" pitchFamily="34" charset="0"/>
                <a:cs typeface="Calibri" panose="020F0502020204030204" pitchFamily="34" charset="0"/>
              </a:rPr>
              <a:t>1. Le travail émancipe-t-il les femmes ?</a:t>
            </a:r>
          </a:p>
          <a:p>
            <a:pPr marL="0" indent="0">
              <a:buNone/>
            </a:pPr>
            <a:endParaRPr lang="fr-BE" dirty="0"/>
          </a:p>
        </p:txBody>
      </p:sp>
    </p:spTree>
    <p:extLst>
      <p:ext uri="{BB962C8B-B14F-4D97-AF65-F5344CB8AC3E}">
        <p14:creationId xmlns:p14="http://schemas.microsoft.com/office/powerpoint/2010/main" val="15595616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5C72EC-4237-B227-A803-C362F295A1EF}"/>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0E78B023-451E-B360-F4C3-BC84F7EE3ED4}"/>
              </a:ext>
            </a:extLst>
          </p:cNvPr>
          <p:cNvSpPr>
            <a:spLocks noGrp="1"/>
          </p:cNvSpPr>
          <p:nvPr>
            <p:ph type="title"/>
          </p:nvPr>
        </p:nvSpPr>
        <p:spPr/>
        <p:txBody>
          <a:bodyPr>
            <a:normAutofit/>
          </a:bodyPr>
          <a:lstStyle/>
          <a:p>
            <a:r>
              <a:rPr lang="fr-CH" dirty="0">
                <a:latin typeface="Calibri" panose="020F0502020204030204" pitchFamily="34" charset="0"/>
                <a:cs typeface="Calibri" panose="020F0502020204030204" pitchFamily="34" charset="0"/>
              </a:rPr>
              <a:t>Le travail émancipe-t-il les femmes ?</a:t>
            </a:r>
          </a:p>
        </p:txBody>
      </p:sp>
      <p:sp>
        <p:nvSpPr>
          <p:cNvPr id="3" name="Espace réservé du contenu 2">
            <a:extLst>
              <a:ext uri="{FF2B5EF4-FFF2-40B4-BE49-F238E27FC236}">
                <a16:creationId xmlns:a16="http://schemas.microsoft.com/office/drawing/2014/main" id="{C2ABD2FB-4A11-5CB8-9548-3CA428325004}"/>
              </a:ext>
            </a:extLst>
          </p:cNvPr>
          <p:cNvSpPr>
            <a:spLocks noGrp="1"/>
          </p:cNvSpPr>
          <p:nvPr>
            <p:ph idx="1"/>
          </p:nvPr>
        </p:nvSpPr>
        <p:spPr/>
        <p:txBody>
          <a:bodyPr>
            <a:normAutofit/>
          </a:bodyPr>
          <a:lstStyle/>
          <a:p>
            <a:pPr marL="0" indent="0" algn="ctr">
              <a:buNone/>
            </a:pPr>
            <a:r>
              <a:rPr lang="fr-BE" sz="2300" dirty="0"/>
              <a:t>« Ce n’est pas aux femmes de se considérer comme une minorité qui complique le cours du monde du travail et la raison économique. La vraie minorité est celle pour laquelle les règles du jeu ont été pensées: une poignée d’hommes qui se ressemblent tous. Nombre d’hommes souffrent également de ce système discriminatoire qui sert principalement les hommes blancs, cis, hétéros et privilégiés. »</a:t>
            </a:r>
          </a:p>
          <a:p>
            <a:pPr marL="0" indent="0" algn="ctr">
              <a:buNone/>
            </a:pPr>
            <a:endParaRPr lang="fr-BE" sz="400" dirty="0"/>
          </a:p>
          <a:p>
            <a:pPr marL="0" indent="0" algn="ctr">
              <a:buNone/>
            </a:pPr>
            <a:r>
              <a:rPr lang="fr-BE" sz="2000" dirty="0"/>
              <a:t>Lucille </a:t>
            </a:r>
            <a:r>
              <a:rPr lang="fr-BE" sz="2000" dirty="0" err="1"/>
              <a:t>Quillet</a:t>
            </a:r>
            <a:r>
              <a:rPr lang="fr-BE" sz="2000" dirty="0"/>
              <a:t>, 2025, p. 257</a:t>
            </a:r>
          </a:p>
        </p:txBody>
      </p:sp>
    </p:spTree>
    <p:extLst>
      <p:ext uri="{BB962C8B-B14F-4D97-AF65-F5344CB8AC3E}">
        <p14:creationId xmlns:p14="http://schemas.microsoft.com/office/powerpoint/2010/main" val="11778977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D324D1-0AE9-EDB9-387D-A277071A7456}"/>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51DCE90E-0DAB-8E74-3F24-659817A4DD7C}"/>
              </a:ext>
            </a:extLst>
          </p:cNvPr>
          <p:cNvSpPr>
            <a:spLocks noGrp="1"/>
          </p:cNvSpPr>
          <p:nvPr>
            <p:ph type="title"/>
          </p:nvPr>
        </p:nvSpPr>
        <p:spPr/>
        <p:txBody>
          <a:bodyPr>
            <a:normAutofit/>
          </a:bodyPr>
          <a:lstStyle/>
          <a:p>
            <a:r>
              <a:rPr lang="fr-BE" dirty="0"/>
              <a:t>A propos de quelques angles morts …</a:t>
            </a:r>
          </a:p>
        </p:txBody>
      </p:sp>
      <p:sp>
        <p:nvSpPr>
          <p:cNvPr id="3" name="Espace réservé du contenu 2">
            <a:extLst>
              <a:ext uri="{FF2B5EF4-FFF2-40B4-BE49-F238E27FC236}">
                <a16:creationId xmlns:a16="http://schemas.microsoft.com/office/drawing/2014/main" id="{A46481EF-59D7-5177-E624-AF6EC48678D1}"/>
              </a:ext>
            </a:extLst>
          </p:cNvPr>
          <p:cNvSpPr>
            <a:spLocks noGrp="1"/>
          </p:cNvSpPr>
          <p:nvPr>
            <p:ph idx="1"/>
          </p:nvPr>
        </p:nvSpPr>
        <p:spPr/>
        <p:txBody>
          <a:bodyPr>
            <a:normAutofit/>
          </a:bodyPr>
          <a:lstStyle/>
          <a:p>
            <a:pPr marL="0" indent="0">
              <a:buNone/>
            </a:pPr>
            <a:r>
              <a:rPr lang="fr-FR" sz="3200" b="1" i="1" dirty="0">
                <a:latin typeface="Calibri" panose="020F0502020204030204" pitchFamily="34" charset="0"/>
                <a:cs typeface="Calibri" panose="020F0502020204030204" pitchFamily="34" charset="0"/>
              </a:rPr>
              <a:t>« Travailleurs, travailleuses, vous avez le droit et le devoir de vous former, et cela tout au long de votre carrière… il en va de notre avenir économique et de votre capacité d’insertion et de promotion sur le marché de l’emploi.» </a:t>
            </a:r>
          </a:p>
          <a:p>
            <a:pPr marL="0" indent="0">
              <a:buNone/>
            </a:pPr>
            <a:r>
              <a:rPr lang="fr-FR" dirty="0">
                <a:latin typeface="Calibri" panose="020F0502020204030204" pitchFamily="34" charset="0"/>
                <a:cs typeface="Calibri" panose="020F0502020204030204" pitchFamily="34" charset="0"/>
              </a:rPr>
              <a:t>(extrait de </a:t>
            </a:r>
            <a:r>
              <a:rPr lang="fr-FR" i="1" dirty="0">
                <a:latin typeface="Calibri" panose="020F0502020204030204" pitchFamily="34" charset="0"/>
                <a:cs typeface="Calibri" panose="020F0502020204030204" pitchFamily="34" charset="0"/>
              </a:rPr>
              <a:t>Politique</a:t>
            </a:r>
            <a:r>
              <a:rPr lang="fr-FR" dirty="0">
                <a:latin typeface="Calibri" panose="020F0502020204030204" pitchFamily="34" charset="0"/>
                <a:cs typeface="Calibri" panose="020F0502020204030204" pitchFamily="34" charset="0"/>
              </a:rPr>
              <a:t>, revue de débats, N°51, 2007)</a:t>
            </a:r>
            <a:endParaRPr lang="fr-CH" dirty="0">
              <a:latin typeface="Calibri" panose="020F0502020204030204" pitchFamily="34" charset="0"/>
              <a:cs typeface="Calibri" panose="020F0502020204030204" pitchFamily="34" charset="0"/>
            </a:endParaRPr>
          </a:p>
          <a:p>
            <a:pPr marL="0" indent="0">
              <a:buNone/>
            </a:pPr>
            <a:endParaRPr lang="fr-BE" dirty="0"/>
          </a:p>
        </p:txBody>
      </p:sp>
    </p:spTree>
    <p:extLst>
      <p:ext uri="{BB962C8B-B14F-4D97-AF65-F5344CB8AC3E}">
        <p14:creationId xmlns:p14="http://schemas.microsoft.com/office/powerpoint/2010/main" val="10366727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681CC8-A46A-DCFC-E206-E3ECF7C00899}"/>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15FB2A0F-C578-81C1-4884-3570E9570A3E}"/>
              </a:ext>
            </a:extLst>
          </p:cNvPr>
          <p:cNvSpPr>
            <a:spLocks noGrp="1"/>
          </p:cNvSpPr>
          <p:nvPr>
            <p:ph type="title"/>
          </p:nvPr>
        </p:nvSpPr>
        <p:spPr/>
        <p:txBody>
          <a:bodyPr>
            <a:normAutofit/>
          </a:bodyPr>
          <a:lstStyle/>
          <a:p>
            <a:r>
              <a:rPr lang="fr-BE" dirty="0"/>
              <a:t>A propos de quelques angles morts …</a:t>
            </a:r>
          </a:p>
        </p:txBody>
      </p:sp>
      <p:sp>
        <p:nvSpPr>
          <p:cNvPr id="3" name="Espace réservé du contenu 2">
            <a:extLst>
              <a:ext uri="{FF2B5EF4-FFF2-40B4-BE49-F238E27FC236}">
                <a16:creationId xmlns:a16="http://schemas.microsoft.com/office/drawing/2014/main" id="{B09B499E-FCCF-86F4-7C2E-EA354302AA25}"/>
              </a:ext>
            </a:extLst>
          </p:cNvPr>
          <p:cNvSpPr>
            <a:spLocks noGrp="1"/>
          </p:cNvSpPr>
          <p:nvPr>
            <p:ph idx="1"/>
          </p:nvPr>
        </p:nvSpPr>
        <p:spPr/>
        <p:txBody>
          <a:bodyPr/>
          <a:lstStyle/>
          <a:p>
            <a:pPr marL="0" indent="0">
              <a:buNone/>
            </a:pPr>
            <a:r>
              <a:rPr lang="fr-CH" sz="4000" b="1" dirty="0">
                <a:latin typeface="Calibri" panose="020F0502020204030204" pitchFamily="34" charset="0"/>
                <a:cs typeface="Calibri" panose="020F0502020204030204" pitchFamily="34" charset="0"/>
              </a:rPr>
              <a:t>2. </a:t>
            </a:r>
            <a:r>
              <a:rPr lang="fr-CH" sz="4000" b="1">
                <a:latin typeface="Calibri" panose="020F0502020204030204" pitchFamily="34" charset="0"/>
                <a:cs typeface="Calibri" panose="020F0502020204030204" pitchFamily="34" charset="0"/>
              </a:rPr>
              <a:t>La formation : acquis social ou devoir individuel et moral ?</a:t>
            </a:r>
          </a:p>
          <a:p>
            <a:pPr marL="0" indent="0">
              <a:buNone/>
            </a:pPr>
            <a:endParaRPr lang="fr-BE" dirty="0"/>
          </a:p>
        </p:txBody>
      </p:sp>
    </p:spTree>
    <p:extLst>
      <p:ext uri="{BB962C8B-B14F-4D97-AF65-F5344CB8AC3E}">
        <p14:creationId xmlns:p14="http://schemas.microsoft.com/office/powerpoint/2010/main" val="13216849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C0B928-38AB-C1A2-A129-30F7028F749E}"/>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2C38538F-DAC3-1D2D-8E40-A692C08127FE}"/>
              </a:ext>
            </a:extLst>
          </p:cNvPr>
          <p:cNvSpPr>
            <a:spLocks noGrp="1"/>
          </p:cNvSpPr>
          <p:nvPr>
            <p:ph type="title"/>
          </p:nvPr>
        </p:nvSpPr>
        <p:spPr/>
        <p:txBody>
          <a:bodyPr>
            <a:normAutofit fontScale="90000"/>
          </a:bodyPr>
          <a:lstStyle/>
          <a:p>
            <a:r>
              <a:rPr lang="fr-CH" dirty="0">
                <a:latin typeface="Calibri" panose="020F0502020204030204" pitchFamily="34" charset="0"/>
                <a:cs typeface="Calibri" panose="020F0502020204030204" pitchFamily="34" charset="0"/>
              </a:rPr>
              <a:t>La formation : acquis social ou devoir individuel et moral ?</a:t>
            </a:r>
          </a:p>
        </p:txBody>
      </p:sp>
      <p:sp>
        <p:nvSpPr>
          <p:cNvPr id="3" name="Espace réservé du contenu 2">
            <a:extLst>
              <a:ext uri="{FF2B5EF4-FFF2-40B4-BE49-F238E27FC236}">
                <a16:creationId xmlns:a16="http://schemas.microsoft.com/office/drawing/2014/main" id="{A64C043B-5259-97EE-A5E5-98B5AE94F6EF}"/>
              </a:ext>
            </a:extLst>
          </p:cNvPr>
          <p:cNvSpPr>
            <a:spLocks noGrp="1"/>
          </p:cNvSpPr>
          <p:nvPr>
            <p:ph idx="1"/>
          </p:nvPr>
        </p:nvSpPr>
        <p:spPr>
          <a:xfrm>
            <a:off x="4693025" y="147917"/>
            <a:ext cx="7086600" cy="6521823"/>
          </a:xfrm>
        </p:spPr>
        <p:txBody>
          <a:bodyPr>
            <a:normAutofit/>
          </a:bodyPr>
          <a:lstStyle/>
          <a:p>
            <a:pPr marL="0" indent="0" algn="ctr">
              <a:buNone/>
            </a:pPr>
            <a:r>
              <a:rPr lang="fr-CH" sz="2400" dirty="0">
                <a:latin typeface="Calibri" panose="020F0502020204030204" pitchFamily="34" charset="0"/>
                <a:cs typeface="Calibri" panose="020F0502020204030204" pitchFamily="34" charset="0"/>
              </a:rPr>
              <a:t>« Le pouvoir d’agir ne se réduit pas à la seule volonté individuelle: il dépend d’un ensemble de conditions concrètes, souvent inégalement réparties. L’accès à la formation reste entravé par des barrières invisibles, excluant de nombreux travailleurs [et travailleuses] en emploi peu qualifié malgré leur aspiration à évoluer. Les idées reçues persistent parce qu’elles rassurent ou simplifient la réalité, mais elles entretiennent aussi les inégalités en masquant la complexité du problème. Croire qu’il suffit de vouloir, c’est ignorer ces inégalités et les efforts collectifs nécessaires pour ouvrir réellement la formation à tous [et toutes].»</a:t>
            </a:r>
          </a:p>
          <a:p>
            <a:pPr marL="0" indent="0" algn="ctr">
              <a:buNone/>
            </a:pPr>
            <a:endParaRPr lang="fr-CH" sz="400" dirty="0">
              <a:latin typeface="Calibri" panose="020F0502020204030204" pitchFamily="34" charset="0"/>
              <a:cs typeface="Calibri" panose="020F0502020204030204" pitchFamily="34" charset="0"/>
            </a:endParaRPr>
          </a:p>
          <a:p>
            <a:pPr marL="0" indent="0" algn="ctr">
              <a:buNone/>
            </a:pPr>
            <a:r>
              <a:rPr lang="fr-CH" sz="2000" dirty="0">
                <a:latin typeface="Calibri" panose="020F0502020204030204" pitchFamily="34" charset="0"/>
                <a:cs typeface="Calibri" panose="020F0502020204030204" pitchFamily="34" charset="0"/>
              </a:rPr>
              <a:t>Jean-Paul Cadet &amp; Josiane Vero, 2025, p. 141</a:t>
            </a:r>
            <a:endParaRPr lang="fr-BE" sz="2000" dirty="0"/>
          </a:p>
        </p:txBody>
      </p:sp>
    </p:spTree>
    <p:extLst>
      <p:ext uri="{BB962C8B-B14F-4D97-AF65-F5344CB8AC3E}">
        <p14:creationId xmlns:p14="http://schemas.microsoft.com/office/powerpoint/2010/main" val="38069418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4A4E0F-EBDB-3003-AFDD-4A37A018319C}"/>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2CF70053-266E-D577-610E-52A06C16E558}"/>
              </a:ext>
            </a:extLst>
          </p:cNvPr>
          <p:cNvSpPr>
            <a:spLocks noGrp="1"/>
          </p:cNvSpPr>
          <p:nvPr>
            <p:ph type="title"/>
          </p:nvPr>
        </p:nvSpPr>
        <p:spPr/>
        <p:txBody>
          <a:bodyPr>
            <a:normAutofit/>
          </a:bodyPr>
          <a:lstStyle/>
          <a:p>
            <a:r>
              <a:rPr lang="fr-BE" dirty="0"/>
              <a:t>A propos de quelques angles morts …</a:t>
            </a:r>
          </a:p>
        </p:txBody>
      </p:sp>
      <p:sp>
        <p:nvSpPr>
          <p:cNvPr id="3" name="Espace réservé du contenu 2">
            <a:extLst>
              <a:ext uri="{FF2B5EF4-FFF2-40B4-BE49-F238E27FC236}">
                <a16:creationId xmlns:a16="http://schemas.microsoft.com/office/drawing/2014/main" id="{71FBFB31-2F77-953D-10FC-BACE4372CCF3}"/>
              </a:ext>
            </a:extLst>
          </p:cNvPr>
          <p:cNvSpPr>
            <a:spLocks noGrp="1"/>
          </p:cNvSpPr>
          <p:nvPr>
            <p:ph idx="1"/>
          </p:nvPr>
        </p:nvSpPr>
        <p:spPr/>
        <p:txBody>
          <a:bodyPr>
            <a:normAutofit fontScale="77500" lnSpcReduction="20000"/>
          </a:bodyPr>
          <a:lstStyle/>
          <a:p>
            <a:pPr marL="0" indent="0">
              <a:buNone/>
            </a:pPr>
            <a:r>
              <a:rPr lang="fr-CH" sz="4000" b="1" i="1" dirty="0">
                <a:latin typeface="Calibri" panose="020F0502020204030204" pitchFamily="34" charset="0"/>
                <a:cs typeface="Calibri" panose="020F0502020204030204" pitchFamily="34" charset="0"/>
              </a:rPr>
              <a:t>«Un pays qui compte 39% de personnes issues de la migration ne peut être raciste»</a:t>
            </a:r>
          </a:p>
          <a:p>
            <a:pPr marL="0" indent="0">
              <a:buNone/>
            </a:pPr>
            <a:r>
              <a:rPr lang="fr-CH" sz="4000" b="1" i="1" dirty="0">
                <a:latin typeface="Calibri" panose="020F0502020204030204" pitchFamily="34" charset="0"/>
                <a:cs typeface="Calibri" panose="020F0502020204030204" pitchFamily="34" charset="0"/>
              </a:rPr>
              <a:t> «Le problème est américain ou français, mais en tout cas pas suisse» </a:t>
            </a:r>
          </a:p>
          <a:p>
            <a:pPr marL="0" indent="0">
              <a:buNone/>
            </a:pPr>
            <a:r>
              <a:rPr lang="fr-CH" sz="4000" b="1" i="1" dirty="0">
                <a:latin typeface="Calibri" panose="020F0502020204030204" pitchFamily="34" charset="0"/>
                <a:cs typeface="Calibri" panose="020F0502020204030204" pitchFamily="34" charset="0"/>
              </a:rPr>
              <a:t>«Oui mais la Suisse n'a pas eu de colonies» </a:t>
            </a:r>
          </a:p>
          <a:p>
            <a:pPr marL="0" indent="0">
              <a:buNone/>
            </a:pPr>
            <a:r>
              <a:rPr lang="fr-CH" sz="4000" b="1" i="1" dirty="0">
                <a:latin typeface="Calibri" panose="020F0502020204030204" pitchFamily="34" charset="0"/>
                <a:cs typeface="Calibri" panose="020F0502020204030204" pitchFamily="34" charset="0"/>
              </a:rPr>
              <a:t>«La Suisse a une tradition humanitaire, ça ne nous concerne pas».</a:t>
            </a:r>
            <a:endParaRPr lang="fr-BE" i="1" dirty="0"/>
          </a:p>
        </p:txBody>
      </p:sp>
    </p:spTree>
    <p:extLst>
      <p:ext uri="{BB962C8B-B14F-4D97-AF65-F5344CB8AC3E}">
        <p14:creationId xmlns:p14="http://schemas.microsoft.com/office/powerpoint/2010/main" val="2282202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AC1DE3-22A6-CCD6-EFFE-45B64CFF97B3}"/>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F300404B-EFB5-7221-06F8-CA2A1E1674FE}"/>
              </a:ext>
            </a:extLst>
          </p:cNvPr>
          <p:cNvSpPr>
            <a:spLocks noGrp="1"/>
          </p:cNvSpPr>
          <p:nvPr>
            <p:ph type="title"/>
          </p:nvPr>
        </p:nvSpPr>
        <p:spPr/>
        <p:txBody>
          <a:bodyPr>
            <a:normAutofit/>
          </a:bodyPr>
          <a:lstStyle/>
          <a:p>
            <a:r>
              <a:rPr lang="fr-BE" dirty="0"/>
              <a:t>A propos de quelques angles morts …</a:t>
            </a:r>
          </a:p>
        </p:txBody>
      </p:sp>
      <p:sp>
        <p:nvSpPr>
          <p:cNvPr id="3" name="Espace réservé du contenu 2">
            <a:extLst>
              <a:ext uri="{FF2B5EF4-FFF2-40B4-BE49-F238E27FC236}">
                <a16:creationId xmlns:a16="http://schemas.microsoft.com/office/drawing/2014/main" id="{27744B3B-864B-F9F4-344A-99CA8ECDD9C3}"/>
              </a:ext>
            </a:extLst>
          </p:cNvPr>
          <p:cNvSpPr>
            <a:spLocks noGrp="1"/>
          </p:cNvSpPr>
          <p:nvPr>
            <p:ph idx="1"/>
          </p:nvPr>
        </p:nvSpPr>
        <p:spPr/>
        <p:txBody>
          <a:bodyPr/>
          <a:lstStyle/>
          <a:p>
            <a:pPr marL="0" indent="0">
              <a:buNone/>
            </a:pPr>
            <a:r>
              <a:rPr lang="fr-CH" sz="4000" b="1" dirty="0">
                <a:latin typeface="Calibri" panose="020F0502020204030204" pitchFamily="34" charset="0"/>
                <a:cs typeface="Calibri" panose="020F0502020204030204" pitchFamily="34" charset="0"/>
              </a:rPr>
              <a:t>3. Pas raciste, le marché du travail (suisse) ? Et la formation ?</a:t>
            </a:r>
          </a:p>
          <a:p>
            <a:pPr marL="0" indent="0">
              <a:buNone/>
            </a:pPr>
            <a:endParaRPr lang="fr-BE" dirty="0"/>
          </a:p>
        </p:txBody>
      </p:sp>
    </p:spTree>
    <p:extLst>
      <p:ext uri="{BB962C8B-B14F-4D97-AF65-F5344CB8AC3E}">
        <p14:creationId xmlns:p14="http://schemas.microsoft.com/office/powerpoint/2010/main" val="9680894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1465D4-342A-81C8-2529-527323C06A6B}"/>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E1370652-5CE3-7E5B-68D2-5A119D553A50}"/>
              </a:ext>
            </a:extLst>
          </p:cNvPr>
          <p:cNvSpPr>
            <a:spLocks noGrp="1"/>
          </p:cNvSpPr>
          <p:nvPr>
            <p:ph type="title"/>
          </p:nvPr>
        </p:nvSpPr>
        <p:spPr/>
        <p:txBody>
          <a:bodyPr>
            <a:normAutofit/>
          </a:bodyPr>
          <a:lstStyle/>
          <a:p>
            <a:r>
              <a:rPr lang="fr-CH" b="1" dirty="0">
                <a:latin typeface="Calibri" panose="020F0502020204030204" pitchFamily="34" charset="0"/>
                <a:cs typeface="Calibri" panose="020F0502020204030204" pitchFamily="34" charset="0"/>
              </a:rPr>
              <a:t>Racisme, la Suisse en flagrant déni </a:t>
            </a:r>
            <a:endParaRPr lang="fr-BE" dirty="0"/>
          </a:p>
        </p:txBody>
      </p:sp>
      <p:sp>
        <p:nvSpPr>
          <p:cNvPr id="3" name="Espace réservé du contenu 2">
            <a:extLst>
              <a:ext uri="{FF2B5EF4-FFF2-40B4-BE49-F238E27FC236}">
                <a16:creationId xmlns:a16="http://schemas.microsoft.com/office/drawing/2014/main" id="{6F5009C2-21D6-3211-EB4C-A6CCA83EA636}"/>
              </a:ext>
            </a:extLst>
          </p:cNvPr>
          <p:cNvSpPr>
            <a:spLocks noGrp="1"/>
          </p:cNvSpPr>
          <p:nvPr>
            <p:ph idx="1"/>
          </p:nvPr>
        </p:nvSpPr>
        <p:spPr>
          <a:xfrm>
            <a:off x="4545497" y="145774"/>
            <a:ext cx="7553738" cy="6586330"/>
          </a:xfrm>
        </p:spPr>
        <p:txBody>
          <a:bodyPr/>
          <a:lstStyle/>
          <a:p>
            <a:pPr marL="0" indent="0">
              <a:buNone/>
            </a:pPr>
            <a:r>
              <a:rPr lang="fr-CH" sz="4000" b="1" dirty="0">
                <a:latin typeface="Calibri" panose="020F0502020204030204" pitchFamily="34" charset="0"/>
                <a:cs typeface="Calibri" panose="020F0502020204030204" pitchFamily="34" charset="0"/>
              </a:rPr>
              <a:t> </a:t>
            </a:r>
            <a:endParaRPr lang="fr-BE" dirty="0"/>
          </a:p>
        </p:txBody>
      </p:sp>
      <p:pic>
        <p:nvPicPr>
          <p:cNvPr id="4" name="Image 3">
            <a:extLst>
              <a:ext uri="{FF2B5EF4-FFF2-40B4-BE49-F238E27FC236}">
                <a16:creationId xmlns:a16="http://schemas.microsoft.com/office/drawing/2014/main" id="{71EE79DA-A7FB-CB73-EFF7-A771894F3317}"/>
              </a:ext>
            </a:extLst>
          </p:cNvPr>
          <p:cNvPicPr>
            <a:picLocks noChangeAspect="1"/>
          </p:cNvPicPr>
          <p:nvPr/>
        </p:nvPicPr>
        <p:blipFill>
          <a:blip r:embed="rId3"/>
          <a:stretch>
            <a:fillRect/>
          </a:stretch>
        </p:blipFill>
        <p:spPr>
          <a:xfrm>
            <a:off x="4326835" y="838200"/>
            <a:ext cx="7772400" cy="5181600"/>
          </a:xfrm>
          <a:prstGeom prst="rect">
            <a:avLst/>
          </a:prstGeom>
        </p:spPr>
      </p:pic>
    </p:spTree>
    <p:extLst>
      <p:ext uri="{BB962C8B-B14F-4D97-AF65-F5344CB8AC3E}">
        <p14:creationId xmlns:p14="http://schemas.microsoft.com/office/powerpoint/2010/main" val="24208019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3D68D7-1A56-5453-3CFE-878CC6B785D3}"/>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6ABE5C51-8957-0E74-DC9E-4B9E770DF3D7}"/>
              </a:ext>
            </a:extLst>
          </p:cNvPr>
          <p:cNvSpPr>
            <a:spLocks noGrp="1"/>
          </p:cNvSpPr>
          <p:nvPr>
            <p:ph type="title"/>
          </p:nvPr>
        </p:nvSpPr>
        <p:spPr/>
        <p:txBody>
          <a:bodyPr>
            <a:normAutofit fontScale="90000"/>
          </a:bodyPr>
          <a:lstStyle/>
          <a:p>
            <a:r>
              <a:rPr lang="fr-CH" b="1" dirty="0">
                <a:latin typeface="Calibri" panose="020F0502020204030204" pitchFamily="34" charset="0"/>
                <a:cs typeface="Calibri" panose="020F0502020204030204" pitchFamily="34" charset="0"/>
              </a:rPr>
              <a:t>Pas raciste, le marché du travail (suisse) ? Et la formation ?</a:t>
            </a:r>
          </a:p>
        </p:txBody>
      </p:sp>
      <p:sp>
        <p:nvSpPr>
          <p:cNvPr id="3" name="Espace réservé du contenu 2">
            <a:extLst>
              <a:ext uri="{FF2B5EF4-FFF2-40B4-BE49-F238E27FC236}">
                <a16:creationId xmlns:a16="http://schemas.microsoft.com/office/drawing/2014/main" id="{D806165C-B707-B4C2-CFC5-85DE9E4012E1}"/>
              </a:ext>
            </a:extLst>
          </p:cNvPr>
          <p:cNvSpPr>
            <a:spLocks noGrp="1"/>
          </p:cNvSpPr>
          <p:nvPr>
            <p:ph idx="1"/>
          </p:nvPr>
        </p:nvSpPr>
        <p:spPr>
          <a:xfrm>
            <a:off x="5118447" y="278296"/>
            <a:ext cx="6281873" cy="5773512"/>
          </a:xfrm>
        </p:spPr>
        <p:txBody>
          <a:bodyPr>
            <a:normAutofit fontScale="77500" lnSpcReduction="20000"/>
          </a:bodyPr>
          <a:lstStyle/>
          <a:p>
            <a:pPr marL="342900" indent="-342900">
              <a:buAutoNum type="arabicPeriod"/>
            </a:pPr>
            <a:endParaRPr lang="fr-BE" sz="2800" b="1" dirty="0"/>
          </a:p>
          <a:p>
            <a:pPr marL="342900" indent="-342900">
              <a:buAutoNum type="arabicPeriod"/>
            </a:pPr>
            <a:endParaRPr lang="fr-BE" sz="2800" b="1" dirty="0"/>
          </a:p>
          <a:p>
            <a:pPr marL="342900" indent="-342900">
              <a:buAutoNum type="arabicPeriod"/>
            </a:pPr>
            <a:r>
              <a:rPr lang="fr-BE" sz="3100" b="1" dirty="0"/>
              <a:t>Récolter d</a:t>
            </a:r>
            <a:r>
              <a:rPr lang="fr-CH" sz="3100" b="1" dirty="0"/>
              <a:t>avantage de chiffres et données</a:t>
            </a:r>
          </a:p>
          <a:p>
            <a:pPr marL="342900" indent="-342900">
              <a:buAutoNum type="arabicPeriod"/>
            </a:pPr>
            <a:r>
              <a:rPr lang="fr-CH" sz="3100" b="1" dirty="0"/>
              <a:t>Nommer le racisme pour ce qu’il est</a:t>
            </a:r>
          </a:p>
          <a:p>
            <a:pPr marL="342900" indent="-342900">
              <a:buAutoNum type="arabicPeriod"/>
            </a:pPr>
            <a:r>
              <a:rPr lang="fr-CH" sz="3100" b="1" dirty="0"/>
              <a:t>Ecouter les personnes concernées</a:t>
            </a:r>
          </a:p>
          <a:p>
            <a:pPr marL="342900" indent="-342900">
              <a:buAutoNum type="arabicPeriod"/>
            </a:pPr>
            <a:r>
              <a:rPr lang="fr-CH" sz="3100" b="1" dirty="0"/>
              <a:t>Penser le racisme en politique</a:t>
            </a:r>
          </a:p>
          <a:p>
            <a:pPr marL="342900" indent="-342900">
              <a:buAutoNum type="arabicPeriod"/>
            </a:pPr>
            <a:r>
              <a:rPr lang="fr-CH" sz="3100" b="1" dirty="0"/>
              <a:t>Sensibiliser et former davantage</a:t>
            </a:r>
          </a:p>
          <a:p>
            <a:pPr marL="342900" indent="-342900">
              <a:buAutoNum type="arabicPeriod"/>
            </a:pPr>
            <a:r>
              <a:rPr lang="fr-CH" sz="3100" b="1" dirty="0"/>
              <a:t>Envisager les évolutions du cadre juridique</a:t>
            </a:r>
          </a:p>
          <a:p>
            <a:pPr marL="342900" indent="-342900">
              <a:buAutoNum type="arabicPeriod"/>
            </a:pPr>
            <a:r>
              <a:rPr lang="fr-CH" sz="3100" b="1" dirty="0"/>
              <a:t>Questionner la pertinence de la norme pénale antiraciste</a:t>
            </a:r>
          </a:p>
          <a:p>
            <a:pPr marL="342900" indent="-342900">
              <a:buAutoNum type="arabicPeriod"/>
            </a:pPr>
            <a:r>
              <a:rPr lang="fr-CH" sz="3100" b="1" dirty="0"/>
              <a:t>Repenser la police</a:t>
            </a:r>
          </a:p>
          <a:p>
            <a:pPr marL="0" indent="0">
              <a:buNone/>
            </a:pPr>
            <a:br>
              <a:rPr lang="fr-CH" dirty="0"/>
            </a:br>
            <a:endParaRPr lang="fr-CH" b="1" dirty="0"/>
          </a:p>
          <a:p>
            <a:pPr marL="0" indent="0">
              <a:buNone/>
            </a:pPr>
            <a:endParaRPr lang="fr-BE" dirty="0"/>
          </a:p>
        </p:txBody>
      </p:sp>
    </p:spTree>
    <p:extLst>
      <p:ext uri="{BB962C8B-B14F-4D97-AF65-F5344CB8AC3E}">
        <p14:creationId xmlns:p14="http://schemas.microsoft.com/office/powerpoint/2010/main" val="30246575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5FCEA65-6ABE-9842-7A80-8D12169BF637}"/>
              </a:ext>
            </a:extLst>
          </p:cNvPr>
          <p:cNvSpPr>
            <a:spLocks noGrp="1"/>
          </p:cNvSpPr>
          <p:nvPr>
            <p:ph type="title"/>
          </p:nvPr>
        </p:nvSpPr>
        <p:spPr/>
        <p:txBody>
          <a:bodyPr/>
          <a:lstStyle/>
          <a:p>
            <a:r>
              <a:rPr lang="fr-FR" dirty="0"/>
              <a:t>Discussion</a:t>
            </a:r>
            <a:br>
              <a:rPr lang="fr-FR" dirty="0"/>
            </a:br>
            <a:endParaRPr lang="fr-BE" dirty="0"/>
          </a:p>
        </p:txBody>
      </p:sp>
      <p:sp>
        <p:nvSpPr>
          <p:cNvPr id="3" name="Espace réservé du contenu 2">
            <a:extLst>
              <a:ext uri="{FF2B5EF4-FFF2-40B4-BE49-F238E27FC236}">
                <a16:creationId xmlns:a16="http://schemas.microsoft.com/office/drawing/2014/main" id="{5B6ADB2F-8970-F62D-E308-8A47703EEC93}"/>
              </a:ext>
            </a:extLst>
          </p:cNvPr>
          <p:cNvSpPr>
            <a:spLocks noGrp="1"/>
          </p:cNvSpPr>
          <p:nvPr>
            <p:ph idx="1"/>
          </p:nvPr>
        </p:nvSpPr>
        <p:spPr>
          <a:xfrm>
            <a:off x="5118447" y="1"/>
            <a:ext cx="6281873" cy="6858000"/>
          </a:xfrm>
        </p:spPr>
        <p:txBody>
          <a:bodyPr>
            <a:noAutofit/>
          </a:bodyPr>
          <a:lstStyle/>
          <a:p>
            <a:pPr marL="0" indent="0" algn="ctr">
              <a:buNone/>
            </a:pPr>
            <a:r>
              <a:rPr lang="fr-FR" sz="3600" b="1" dirty="0">
                <a:latin typeface="Calibri" panose="020F0502020204030204" pitchFamily="34" charset="0"/>
                <a:cs typeface="Calibri" panose="020F0502020204030204" pitchFamily="34" charset="0"/>
              </a:rPr>
              <a:t>Pratiques et recherche en formation des adultes :</a:t>
            </a:r>
          </a:p>
          <a:p>
            <a:pPr marL="0" indent="0" algn="ctr">
              <a:buNone/>
            </a:pPr>
            <a:r>
              <a:rPr lang="fr-FR" sz="3600" b="1" dirty="0">
                <a:solidFill>
                  <a:schemeClr val="accent1"/>
                </a:solidFill>
                <a:latin typeface="Calibri" panose="020F0502020204030204" pitchFamily="34" charset="0"/>
                <a:cs typeface="Calibri" panose="020F0502020204030204" pitchFamily="34" charset="0"/>
              </a:rPr>
              <a:t>et si on était partiellement aveugle (ou aveuglé) ?</a:t>
            </a:r>
            <a:endParaRPr lang="fr-FR" sz="3600" b="1" dirty="0">
              <a:latin typeface="Calibri" panose="020F0502020204030204" pitchFamily="34" charset="0"/>
              <a:cs typeface="Calibri" panose="020F0502020204030204" pitchFamily="34" charset="0"/>
            </a:endParaRPr>
          </a:p>
          <a:p>
            <a:pPr marL="0" indent="0" algn="ctr">
              <a:buNone/>
            </a:pPr>
            <a:endParaRPr lang="fr-CH" sz="35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751167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83CFD0-798B-8CC6-C083-5773BCE7A214}"/>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E33E4DDE-5414-8720-3163-8B2CA1F1D121}"/>
              </a:ext>
            </a:extLst>
          </p:cNvPr>
          <p:cNvSpPr>
            <a:spLocks noGrp="1"/>
          </p:cNvSpPr>
          <p:nvPr>
            <p:ph type="title"/>
          </p:nvPr>
        </p:nvSpPr>
        <p:spPr/>
        <p:txBody>
          <a:bodyPr/>
          <a:lstStyle/>
          <a:p>
            <a:r>
              <a:rPr lang="fr-FR" dirty="0"/>
              <a:t>Plan de l’exposé</a:t>
            </a:r>
            <a:endParaRPr lang="fr-BE" dirty="0"/>
          </a:p>
        </p:txBody>
      </p:sp>
      <p:sp>
        <p:nvSpPr>
          <p:cNvPr id="3" name="Espace réservé du contenu 2">
            <a:extLst>
              <a:ext uri="{FF2B5EF4-FFF2-40B4-BE49-F238E27FC236}">
                <a16:creationId xmlns:a16="http://schemas.microsoft.com/office/drawing/2014/main" id="{98206810-CB4B-DB61-6AB8-963179916CBF}"/>
              </a:ext>
            </a:extLst>
          </p:cNvPr>
          <p:cNvSpPr>
            <a:spLocks noGrp="1"/>
          </p:cNvSpPr>
          <p:nvPr>
            <p:ph idx="1"/>
          </p:nvPr>
        </p:nvSpPr>
        <p:spPr>
          <a:xfrm>
            <a:off x="4757531" y="803186"/>
            <a:ext cx="7063408" cy="5624118"/>
          </a:xfrm>
        </p:spPr>
        <p:txBody>
          <a:bodyPr>
            <a:normAutofit fontScale="70000" lnSpcReduction="20000"/>
          </a:bodyPr>
          <a:lstStyle/>
          <a:p>
            <a:pPr marL="0" indent="0">
              <a:buNone/>
            </a:pPr>
            <a:endParaRPr lang="fr-FR" dirty="0"/>
          </a:p>
          <a:p>
            <a:pPr marL="514350" indent="-514350">
              <a:buFont typeface="+mj-lt"/>
              <a:buAutoNum type="arabicPeriod"/>
            </a:pPr>
            <a:r>
              <a:rPr lang="fr-FR" sz="3100" b="1" dirty="0">
                <a:solidFill>
                  <a:schemeClr val="accent1"/>
                </a:solidFill>
                <a:latin typeface="Calibri" panose="020F0502020204030204" pitchFamily="34" charset="0"/>
                <a:cs typeface="Calibri" panose="020F0502020204030204" pitchFamily="34" charset="0"/>
              </a:rPr>
              <a:t>Formation des adultes : on parle de quoi et de qui ?</a:t>
            </a:r>
          </a:p>
          <a:p>
            <a:pPr marL="971550" lvl="1" indent="-514350">
              <a:buFont typeface="+mj-lt"/>
              <a:buAutoNum type="arabicPeriod"/>
            </a:pPr>
            <a:r>
              <a:rPr lang="fr-FR" sz="2700" dirty="0">
                <a:latin typeface="Calibri" panose="020F0502020204030204" pitchFamily="34" charset="0"/>
                <a:cs typeface="Calibri" panose="020F0502020204030204" pitchFamily="34" charset="0"/>
              </a:rPr>
              <a:t>Les adultes en formation – un bref profilage (base de données - </a:t>
            </a:r>
            <a:r>
              <a:rPr lang="fr-FR" sz="2700" dirty="0" err="1">
                <a:latin typeface="Calibri" panose="020F0502020204030204" pitchFamily="34" charset="0"/>
                <a:cs typeface="Calibri" panose="020F0502020204030204" pitchFamily="34" charset="0"/>
              </a:rPr>
              <a:t>Adult</a:t>
            </a:r>
            <a:r>
              <a:rPr lang="fr-FR" sz="2700" dirty="0">
                <a:latin typeface="Calibri" panose="020F0502020204030204" pitchFamily="34" charset="0"/>
                <a:cs typeface="Calibri" panose="020F0502020204030204" pitchFamily="34" charset="0"/>
              </a:rPr>
              <a:t> Education Survey et PIAAC)</a:t>
            </a:r>
          </a:p>
          <a:p>
            <a:pPr marL="971550" lvl="1" indent="-514350">
              <a:buFont typeface="+mj-lt"/>
              <a:buAutoNum type="arabicPeriod"/>
            </a:pPr>
            <a:r>
              <a:rPr lang="fr-FR" sz="2700" dirty="0">
                <a:latin typeface="Calibri" panose="020F0502020204030204" pitchFamily="34" charset="0"/>
                <a:cs typeface="Calibri" panose="020F0502020204030204" pitchFamily="34" charset="0"/>
              </a:rPr>
              <a:t>Les systèmes d’Apprentissage des Adultes – </a:t>
            </a:r>
            <a:r>
              <a:rPr lang="fr-FR" sz="2700" dirty="0" err="1">
                <a:latin typeface="Calibri" panose="020F0502020204030204" pitchFamily="34" charset="0"/>
                <a:cs typeface="Calibri" panose="020F0502020204030204" pitchFamily="34" charset="0"/>
              </a:rPr>
              <a:t>Adult</a:t>
            </a:r>
            <a:r>
              <a:rPr lang="fr-FR" sz="2700" dirty="0">
                <a:latin typeface="Calibri" panose="020F0502020204030204" pitchFamily="34" charset="0"/>
                <a:cs typeface="Calibri" panose="020F0502020204030204" pitchFamily="34" charset="0"/>
              </a:rPr>
              <a:t> Learning </a:t>
            </a:r>
            <a:r>
              <a:rPr lang="fr-FR" sz="2700" dirty="0" err="1">
                <a:latin typeface="Calibri" panose="020F0502020204030204" pitchFamily="34" charset="0"/>
                <a:cs typeface="Calibri" panose="020F0502020204030204" pitchFamily="34" charset="0"/>
              </a:rPr>
              <a:t>Systems</a:t>
            </a:r>
            <a:r>
              <a:rPr lang="fr-FR" sz="2700" dirty="0">
                <a:latin typeface="Calibri" panose="020F0502020204030204" pitchFamily="34" charset="0"/>
                <a:cs typeface="Calibri" panose="020F0502020204030204" pitchFamily="34" charset="0"/>
              </a:rPr>
              <a:t> (Kalenda &amp; Desjardins, 2025)</a:t>
            </a:r>
          </a:p>
          <a:p>
            <a:pPr marL="971550" lvl="1" indent="-514350">
              <a:buFont typeface="+mj-lt"/>
              <a:buAutoNum type="arabicPeriod"/>
            </a:pPr>
            <a:r>
              <a:rPr lang="fr-FR" sz="2700" dirty="0">
                <a:latin typeface="Calibri" panose="020F0502020204030204" pitchFamily="34" charset="0"/>
                <a:cs typeface="Calibri" panose="020F0502020204030204" pitchFamily="34" charset="0"/>
              </a:rPr>
              <a:t>Les tendances qui traversent la pratique (Barbier &amp; </a:t>
            </a:r>
            <a:r>
              <a:rPr lang="fr-FR" sz="2700" dirty="0" err="1">
                <a:latin typeface="Calibri" panose="020F0502020204030204" pitchFamily="34" charset="0"/>
                <a:cs typeface="Calibri" panose="020F0502020204030204" pitchFamily="34" charset="0"/>
              </a:rPr>
              <a:t>Wittorksi</a:t>
            </a:r>
            <a:r>
              <a:rPr lang="fr-FR" sz="2700" dirty="0">
                <a:latin typeface="Calibri" panose="020F0502020204030204" pitchFamily="34" charset="0"/>
                <a:cs typeface="Calibri" panose="020F0502020204030204" pitchFamily="34" charset="0"/>
              </a:rPr>
              <a:t>, 2015)</a:t>
            </a:r>
          </a:p>
          <a:p>
            <a:pPr marL="457200" lvl="1" indent="0">
              <a:buNone/>
            </a:pPr>
            <a:endParaRPr lang="fr-FR" sz="2400" dirty="0">
              <a:latin typeface="Calibri" panose="020F0502020204030204" pitchFamily="34" charset="0"/>
              <a:cs typeface="Calibri" panose="020F0502020204030204" pitchFamily="34" charset="0"/>
            </a:endParaRPr>
          </a:p>
          <a:p>
            <a:pPr marL="457200" indent="-457200">
              <a:buFont typeface="+mj-lt"/>
              <a:buAutoNum type="arabicPeriod"/>
            </a:pPr>
            <a:r>
              <a:rPr lang="fr-FR" sz="3100" b="1" dirty="0">
                <a:solidFill>
                  <a:schemeClr val="accent1"/>
                </a:solidFill>
                <a:latin typeface="Calibri" panose="020F0502020204030204" pitchFamily="34" charset="0"/>
                <a:cs typeface="Calibri" panose="020F0502020204030204" pitchFamily="34" charset="0"/>
              </a:rPr>
              <a:t>Formation des adultes : et si on était partiellement aveugle (ou aveuglé) ?</a:t>
            </a:r>
          </a:p>
          <a:p>
            <a:pPr marL="971550" lvl="1" indent="-514350">
              <a:buFont typeface="+mj-lt"/>
              <a:buAutoNum type="arabicPeriod"/>
            </a:pPr>
            <a:r>
              <a:rPr lang="fr-FR" sz="2700" dirty="0">
                <a:latin typeface="Calibri" panose="020F0502020204030204" pitchFamily="34" charset="0"/>
                <a:cs typeface="Calibri" panose="020F0502020204030204" pitchFamily="34" charset="0"/>
              </a:rPr>
              <a:t>Le travail émancipe-t-il les femmes ?</a:t>
            </a:r>
          </a:p>
          <a:p>
            <a:pPr marL="971550" lvl="1" indent="-514350">
              <a:buFont typeface="+mj-lt"/>
              <a:buAutoNum type="arabicPeriod"/>
            </a:pPr>
            <a:r>
              <a:rPr lang="fr-FR" sz="2700" dirty="0">
                <a:latin typeface="Calibri" panose="020F0502020204030204" pitchFamily="34" charset="0"/>
                <a:cs typeface="Calibri" panose="020F0502020204030204" pitchFamily="34" charset="0"/>
              </a:rPr>
              <a:t>La formation: acquis social ou devoir individuel et moral ?</a:t>
            </a:r>
          </a:p>
          <a:p>
            <a:pPr marL="971550" lvl="1" indent="-514350">
              <a:buFont typeface="+mj-lt"/>
              <a:buAutoNum type="arabicPeriod"/>
            </a:pPr>
            <a:r>
              <a:rPr lang="fr-FR" sz="2700" dirty="0">
                <a:latin typeface="Calibri" panose="020F0502020204030204" pitchFamily="34" charset="0"/>
                <a:cs typeface="Calibri" panose="020F0502020204030204" pitchFamily="34" charset="0"/>
              </a:rPr>
              <a:t>Pas raciste, le marché du travail en Suisse (et ailleurs) ?</a:t>
            </a:r>
          </a:p>
          <a:p>
            <a:pPr marL="0" indent="0">
              <a:buNone/>
            </a:pPr>
            <a:endParaRPr lang="fr-FR" b="1" dirty="0"/>
          </a:p>
        </p:txBody>
      </p:sp>
    </p:spTree>
    <p:extLst>
      <p:ext uri="{BB962C8B-B14F-4D97-AF65-F5344CB8AC3E}">
        <p14:creationId xmlns:p14="http://schemas.microsoft.com/office/powerpoint/2010/main" val="25977325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91F3FB-BD02-A312-B1B1-500B1ADCF1AC}"/>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B2BA8230-F660-5495-5FAB-FDCA4888DE91}"/>
              </a:ext>
            </a:extLst>
          </p:cNvPr>
          <p:cNvSpPr>
            <a:spLocks noGrp="1"/>
          </p:cNvSpPr>
          <p:nvPr>
            <p:ph type="title"/>
          </p:nvPr>
        </p:nvSpPr>
        <p:spPr/>
        <p:txBody>
          <a:bodyPr/>
          <a:lstStyle/>
          <a:p>
            <a:r>
              <a:rPr lang="fr-FR" dirty="0"/>
              <a:t>Discussion</a:t>
            </a:r>
            <a:br>
              <a:rPr lang="fr-FR" dirty="0"/>
            </a:br>
            <a:endParaRPr lang="fr-BE" dirty="0"/>
          </a:p>
        </p:txBody>
      </p:sp>
      <p:sp>
        <p:nvSpPr>
          <p:cNvPr id="3" name="Espace réservé du contenu 2">
            <a:extLst>
              <a:ext uri="{FF2B5EF4-FFF2-40B4-BE49-F238E27FC236}">
                <a16:creationId xmlns:a16="http://schemas.microsoft.com/office/drawing/2014/main" id="{2D8DC34C-2860-64AF-D22F-7A8A79FE1DF8}"/>
              </a:ext>
            </a:extLst>
          </p:cNvPr>
          <p:cNvSpPr>
            <a:spLocks noGrp="1"/>
          </p:cNvSpPr>
          <p:nvPr>
            <p:ph idx="1"/>
          </p:nvPr>
        </p:nvSpPr>
        <p:spPr>
          <a:xfrm>
            <a:off x="5118447" y="1"/>
            <a:ext cx="6281873" cy="6858000"/>
          </a:xfrm>
        </p:spPr>
        <p:txBody>
          <a:bodyPr>
            <a:noAutofit/>
          </a:bodyPr>
          <a:lstStyle/>
          <a:p>
            <a:pPr marL="0" indent="0" algn="ctr">
              <a:buNone/>
            </a:pPr>
            <a:r>
              <a:rPr lang="fr-FR" sz="3600" b="1" dirty="0">
                <a:latin typeface="Calibri" panose="020F0502020204030204" pitchFamily="34" charset="0"/>
                <a:cs typeface="Calibri" panose="020F0502020204030204" pitchFamily="34" charset="0"/>
              </a:rPr>
              <a:t>« L’idéologie du capital humain, valorise l’individu capable de se raconter, de se réinventer, de surmonter les obstacles au prix d’une invisibilisation des logiques sociales qui conditionnent ces trajectoires ».</a:t>
            </a:r>
          </a:p>
          <a:p>
            <a:pPr marL="0" indent="0">
              <a:buNone/>
            </a:pPr>
            <a:r>
              <a:rPr lang="fr-FR" sz="2000" dirty="0">
                <a:latin typeface="Calibri" panose="020F0502020204030204" pitchFamily="34" charset="0"/>
                <a:cs typeface="Calibri" panose="020F0502020204030204" pitchFamily="34" charset="0"/>
              </a:rPr>
              <a:t>Christian Salmon, 2025</a:t>
            </a:r>
          </a:p>
          <a:p>
            <a:pPr marL="0" indent="0" algn="ctr">
              <a:buNone/>
            </a:pPr>
            <a:endParaRPr lang="fr-CH" sz="35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794962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A87725-ED43-65EA-5D40-F3037804CC72}"/>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30F150E4-F595-574E-6010-F83ED54908FE}"/>
              </a:ext>
            </a:extLst>
          </p:cNvPr>
          <p:cNvSpPr>
            <a:spLocks noGrp="1"/>
          </p:cNvSpPr>
          <p:nvPr>
            <p:ph type="title"/>
          </p:nvPr>
        </p:nvSpPr>
        <p:spPr/>
        <p:txBody>
          <a:bodyPr/>
          <a:lstStyle/>
          <a:p>
            <a:r>
              <a:rPr lang="fr-FR" dirty="0"/>
              <a:t>Discussion</a:t>
            </a:r>
            <a:br>
              <a:rPr lang="fr-FR" dirty="0"/>
            </a:br>
            <a:endParaRPr lang="fr-BE" dirty="0"/>
          </a:p>
        </p:txBody>
      </p:sp>
      <p:sp>
        <p:nvSpPr>
          <p:cNvPr id="3" name="Espace réservé du contenu 2">
            <a:extLst>
              <a:ext uri="{FF2B5EF4-FFF2-40B4-BE49-F238E27FC236}">
                <a16:creationId xmlns:a16="http://schemas.microsoft.com/office/drawing/2014/main" id="{74057E8F-9DB6-3EFF-73DE-7965E2ACC313}"/>
              </a:ext>
            </a:extLst>
          </p:cNvPr>
          <p:cNvSpPr>
            <a:spLocks noGrp="1"/>
          </p:cNvSpPr>
          <p:nvPr>
            <p:ph idx="1"/>
          </p:nvPr>
        </p:nvSpPr>
        <p:spPr>
          <a:xfrm>
            <a:off x="5118447" y="1"/>
            <a:ext cx="6281873" cy="6858000"/>
          </a:xfrm>
        </p:spPr>
        <p:txBody>
          <a:bodyPr>
            <a:noAutofit/>
          </a:bodyPr>
          <a:lstStyle/>
          <a:p>
            <a:pPr marL="0" indent="0" algn="ctr">
              <a:buNone/>
            </a:pPr>
            <a:endParaRPr lang="fr-FR" sz="3600" b="1" dirty="0">
              <a:latin typeface="Calibri" panose="020F0502020204030204" pitchFamily="34" charset="0"/>
              <a:cs typeface="Calibri" panose="020F0502020204030204" pitchFamily="34" charset="0"/>
            </a:endParaRPr>
          </a:p>
          <a:p>
            <a:pPr marL="0" indent="0" algn="ctr">
              <a:buNone/>
            </a:pPr>
            <a:endParaRPr lang="fr-FR" sz="3600" b="1" dirty="0">
              <a:latin typeface="Calibri" panose="020F0502020204030204" pitchFamily="34" charset="0"/>
              <a:cs typeface="Calibri" panose="020F0502020204030204" pitchFamily="34" charset="0"/>
            </a:endParaRPr>
          </a:p>
          <a:p>
            <a:pPr marL="0" indent="0" algn="ctr">
              <a:buNone/>
            </a:pPr>
            <a:r>
              <a:rPr lang="fr-FR" sz="4000" b="1" dirty="0">
                <a:latin typeface="Calibri" panose="020F0502020204030204" pitchFamily="34" charset="0"/>
                <a:cs typeface="Calibri" panose="020F0502020204030204" pitchFamily="34" charset="0"/>
              </a:rPr>
              <a:t>Les choix</a:t>
            </a:r>
          </a:p>
          <a:p>
            <a:pPr marL="0" indent="0" algn="ctr">
              <a:buNone/>
            </a:pPr>
            <a:endParaRPr lang="fr-FR" sz="3600" b="1" dirty="0">
              <a:latin typeface="Calibri" panose="020F0502020204030204" pitchFamily="34" charset="0"/>
              <a:cs typeface="Calibri" panose="020F0502020204030204" pitchFamily="34" charset="0"/>
            </a:endParaRPr>
          </a:p>
          <a:p>
            <a:pPr marL="0" indent="0" algn="ctr">
              <a:buNone/>
            </a:pPr>
            <a:r>
              <a:rPr lang="fr-FR" sz="3500" dirty="0">
                <a:latin typeface="Calibri" panose="020F0502020204030204" pitchFamily="34" charset="0"/>
                <a:cs typeface="Calibri" panose="020F0502020204030204" pitchFamily="34" charset="0"/>
              </a:rPr>
              <a:t>Adaptation ou transformation ?</a:t>
            </a:r>
          </a:p>
          <a:p>
            <a:pPr marL="0" indent="0" algn="ctr">
              <a:buNone/>
            </a:pPr>
            <a:r>
              <a:rPr lang="fr-FR" sz="3500" dirty="0">
                <a:latin typeface="Calibri" panose="020F0502020204030204" pitchFamily="34" charset="0"/>
                <a:cs typeface="Calibri" panose="020F0502020204030204" pitchFamily="34" charset="0"/>
              </a:rPr>
              <a:t>Contraintes ou émancipation ?</a:t>
            </a:r>
          </a:p>
          <a:p>
            <a:pPr marL="0" indent="0" algn="ctr">
              <a:buNone/>
            </a:pPr>
            <a:endParaRPr lang="fr-FR" sz="3500" dirty="0">
              <a:latin typeface="Calibri" panose="020F0502020204030204" pitchFamily="34" charset="0"/>
              <a:cs typeface="Calibri" panose="020F0502020204030204" pitchFamily="34" charset="0"/>
            </a:endParaRPr>
          </a:p>
          <a:p>
            <a:pPr marL="0" indent="0" algn="ctr">
              <a:buNone/>
            </a:pPr>
            <a:endParaRPr lang="fr-FR" sz="3500" dirty="0">
              <a:latin typeface="Calibri" panose="020F0502020204030204" pitchFamily="34" charset="0"/>
              <a:cs typeface="Calibri" panose="020F0502020204030204" pitchFamily="34" charset="0"/>
            </a:endParaRPr>
          </a:p>
          <a:p>
            <a:pPr marL="0" indent="0" algn="ctr">
              <a:buNone/>
            </a:pPr>
            <a:endParaRPr lang="fr-CH" sz="35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328275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32EE80-5203-B3E1-DEAF-DD992B8F08B1}"/>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28A4EFD4-40B1-339D-8529-584DDA806FD9}"/>
              </a:ext>
            </a:extLst>
          </p:cNvPr>
          <p:cNvSpPr>
            <a:spLocks noGrp="1"/>
          </p:cNvSpPr>
          <p:nvPr>
            <p:ph type="title"/>
          </p:nvPr>
        </p:nvSpPr>
        <p:spPr/>
        <p:txBody>
          <a:bodyPr/>
          <a:lstStyle/>
          <a:p>
            <a:r>
              <a:rPr lang="fr-FR" dirty="0"/>
              <a:t>Discussion</a:t>
            </a:r>
            <a:br>
              <a:rPr lang="fr-FR" dirty="0"/>
            </a:br>
            <a:endParaRPr lang="fr-BE" dirty="0"/>
          </a:p>
        </p:txBody>
      </p:sp>
      <p:sp>
        <p:nvSpPr>
          <p:cNvPr id="3" name="Espace réservé du contenu 2">
            <a:extLst>
              <a:ext uri="{FF2B5EF4-FFF2-40B4-BE49-F238E27FC236}">
                <a16:creationId xmlns:a16="http://schemas.microsoft.com/office/drawing/2014/main" id="{78ACA6A0-8CE6-6590-8716-7F98ECFD2C07}"/>
              </a:ext>
            </a:extLst>
          </p:cNvPr>
          <p:cNvSpPr>
            <a:spLocks noGrp="1"/>
          </p:cNvSpPr>
          <p:nvPr>
            <p:ph idx="1"/>
          </p:nvPr>
        </p:nvSpPr>
        <p:spPr>
          <a:xfrm>
            <a:off x="5118447" y="1"/>
            <a:ext cx="6281873" cy="6858000"/>
          </a:xfrm>
        </p:spPr>
        <p:txBody>
          <a:bodyPr>
            <a:noAutofit/>
          </a:bodyPr>
          <a:lstStyle/>
          <a:p>
            <a:pPr marL="0" indent="0" algn="ctr">
              <a:buNone/>
            </a:pPr>
            <a:r>
              <a:rPr lang="fr-CH" sz="3600" b="1" dirty="0">
                <a:latin typeface="Calibri" panose="020F0502020204030204" pitchFamily="34" charset="0"/>
                <a:cs typeface="Calibri" panose="020F0502020204030204" pitchFamily="34" charset="0"/>
              </a:rPr>
              <a:t>Ouvrir les yeux</a:t>
            </a:r>
          </a:p>
          <a:p>
            <a:pPr marL="0" indent="0" algn="ctr">
              <a:buNone/>
            </a:pPr>
            <a:endParaRPr lang="fr-CH" sz="3500" dirty="0">
              <a:latin typeface="Calibri" panose="020F0502020204030204" pitchFamily="34" charset="0"/>
              <a:cs typeface="Calibri" panose="020F0502020204030204" pitchFamily="34" charset="0"/>
            </a:endParaRPr>
          </a:p>
          <a:p>
            <a:pPr marL="0" indent="0" algn="ctr">
              <a:buNone/>
            </a:pPr>
            <a:r>
              <a:rPr lang="fr-CH" sz="3500" dirty="0">
                <a:latin typeface="Calibri" panose="020F0502020204030204" pitchFamily="34" charset="0"/>
                <a:cs typeface="Calibri" panose="020F0502020204030204" pitchFamily="34" charset="0"/>
              </a:rPr>
              <a:t>Revenir aux sources de l’éducation populaire</a:t>
            </a:r>
          </a:p>
          <a:p>
            <a:pPr marL="0" indent="0" algn="ctr">
              <a:buNone/>
            </a:pPr>
            <a:r>
              <a:rPr lang="fr-CH" sz="3500" dirty="0">
                <a:latin typeface="Calibri" panose="020F0502020204030204" pitchFamily="34" charset="0"/>
                <a:cs typeface="Calibri" panose="020F0502020204030204" pitchFamily="34" charset="0"/>
              </a:rPr>
              <a:t>Mobiliser </a:t>
            </a:r>
            <a:r>
              <a:rPr lang="fr-FR" sz="3500" dirty="0">
                <a:latin typeface="Calibri" panose="020F0502020204030204" pitchFamily="34" charset="0"/>
                <a:cs typeface="Calibri" panose="020F0502020204030204" pitchFamily="34" charset="0"/>
              </a:rPr>
              <a:t>les </a:t>
            </a:r>
            <a:r>
              <a:rPr lang="fr-FR" sz="3500" dirty="0" err="1">
                <a:latin typeface="Calibri" panose="020F0502020204030204" pitchFamily="34" charset="0"/>
                <a:cs typeface="Calibri" panose="020F0502020204030204" pitchFamily="34" charset="0"/>
              </a:rPr>
              <a:t>critical</a:t>
            </a:r>
            <a:r>
              <a:rPr lang="fr-FR" sz="3500" dirty="0">
                <a:latin typeface="Calibri" panose="020F0502020204030204" pitchFamily="34" charset="0"/>
                <a:cs typeface="Calibri" panose="020F0502020204030204" pitchFamily="34" charset="0"/>
              </a:rPr>
              <a:t> </a:t>
            </a:r>
            <a:r>
              <a:rPr lang="fr-FR" sz="3500" dirty="0" err="1">
                <a:latin typeface="Calibri" panose="020F0502020204030204" pitchFamily="34" charset="0"/>
                <a:cs typeface="Calibri" panose="020F0502020204030204" pitchFamily="34" charset="0"/>
              </a:rPr>
              <a:t>education</a:t>
            </a:r>
            <a:r>
              <a:rPr lang="fr-FR" sz="3500" dirty="0">
                <a:latin typeface="Calibri" panose="020F0502020204030204" pitchFamily="34" charset="0"/>
                <a:cs typeface="Calibri" panose="020F0502020204030204" pitchFamily="34" charset="0"/>
              </a:rPr>
              <a:t> </a:t>
            </a:r>
            <a:r>
              <a:rPr lang="fr-FR" sz="3500" dirty="0" err="1">
                <a:latin typeface="Calibri" panose="020F0502020204030204" pitchFamily="34" charset="0"/>
                <a:cs typeface="Calibri" panose="020F0502020204030204" pitchFamily="34" charset="0"/>
              </a:rPr>
              <a:t>studies</a:t>
            </a:r>
            <a:endParaRPr lang="fr-FR" sz="3500" dirty="0">
              <a:latin typeface="Calibri" panose="020F0502020204030204" pitchFamily="34" charset="0"/>
              <a:cs typeface="Calibri" panose="020F0502020204030204" pitchFamily="34" charset="0"/>
            </a:endParaRPr>
          </a:p>
          <a:p>
            <a:pPr marL="0" indent="0" algn="ctr">
              <a:buNone/>
            </a:pPr>
            <a:r>
              <a:rPr lang="fr-CH" sz="3500" dirty="0">
                <a:latin typeface="Calibri" panose="020F0502020204030204" pitchFamily="34" charset="0"/>
                <a:cs typeface="Calibri" panose="020F0502020204030204" pitchFamily="34" charset="0"/>
              </a:rPr>
              <a:t>Penser de façon intersectionnelle</a:t>
            </a:r>
          </a:p>
        </p:txBody>
      </p:sp>
    </p:spTree>
    <p:extLst>
      <p:ext uri="{BB962C8B-B14F-4D97-AF65-F5344CB8AC3E}">
        <p14:creationId xmlns:p14="http://schemas.microsoft.com/office/powerpoint/2010/main" val="34472680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98D516-98BC-015B-16A1-65ADC90C0341}"/>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28CFCD5D-9C91-C90F-B965-CF6F908002CE}"/>
              </a:ext>
            </a:extLst>
          </p:cNvPr>
          <p:cNvSpPr>
            <a:spLocks noGrp="1"/>
          </p:cNvSpPr>
          <p:nvPr>
            <p:ph type="title"/>
          </p:nvPr>
        </p:nvSpPr>
        <p:spPr/>
        <p:txBody>
          <a:bodyPr>
            <a:normAutofit fontScale="90000"/>
          </a:bodyPr>
          <a:lstStyle/>
          <a:p>
            <a:br>
              <a:rPr lang="fr-CH" dirty="0">
                <a:latin typeface="Calibri" panose="020F0502020204030204" pitchFamily="34" charset="0"/>
                <a:cs typeface="Calibri" panose="020F0502020204030204" pitchFamily="34" charset="0"/>
              </a:rPr>
            </a:br>
            <a:r>
              <a:rPr lang="fr-CH" dirty="0">
                <a:latin typeface="Calibri" panose="020F0502020204030204" pitchFamily="34" charset="0"/>
                <a:cs typeface="Calibri" panose="020F0502020204030204" pitchFamily="34" charset="0"/>
              </a:rPr>
              <a:t>Revenir aux sources de l’éducation populaire</a:t>
            </a:r>
            <a:br>
              <a:rPr lang="fr-CH" dirty="0">
                <a:latin typeface="Calibri" panose="020F0502020204030204" pitchFamily="34" charset="0"/>
                <a:cs typeface="Calibri" panose="020F0502020204030204" pitchFamily="34" charset="0"/>
              </a:rPr>
            </a:br>
            <a:br>
              <a:rPr lang="fr-FR" dirty="0"/>
            </a:br>
            <a:endParaRPr lang="fr-BE" dirty="0"/>
          </a:p>
        </p:txBody>
      </p:sp>
      <p:sp>
        <p:nvSpPr>
          <p:cNvPr id="3" name="Espace réservé du contenu 2">
            <a:extLst>
              <a:ext uri="{FF2B5EF4-FFF2-40B4-BE49-F238E27FC236}">
                <a16:creationId xmlns:a16="http://schemas.microsoft.com/office/drawing/2014/main" id="{48DF691A-DE4A-5B55-30F8-15BD360C3CA1}"/>
              </a:ext>
            </a:extLst>
          </p:cNvPr>
          <p:cNvSpPr>
            <a:spLocks noGrp="1"/>
          </p:cNvSpPr>
          <p:nvPr>
            <p:ph idx="1"/>
          </p:nvPr>
        </p:nvSpPr>
        <p:spPr>
          <a:xfrm>
            <a:off x="5118447" y="1"/>
            <a:ext cx="6281873" cy="6858000"/>
          </a:xfrm>
        </p:spPr>
        <p:txBody>
          <a:bodyPr>
            <a:noAutofit/>
          </a:bodyPr>
          <a:lstStyle/>
          <a:p>
            <a:pPr marL="0" indent="0">
              <a:buNone/>
            </a:pPr>
            <a:r>
              <a:rPr lang="fr-CH" sz="3600" dirty="0"/>
              <a:t>l’éducation de </a:t>
            </a:r>
            <a:r>
              <a:rPr lang="fr-CH" sz="3600" dirty="0" err="1"/>
              <a:t>chacun.e</a:t>
            </a:r>
            <a:r>
              <a:rPr lang="fr-CH" sz="3600" dirty="0"/>
              <a:t> par </a:t>
            </a:r>
            <a:r>
              <a:rPr lang="fr-CH" sz="3600" dirty="0" err="1"/>
              <a:t>chacun.e</a:t>
            </a:r>
            <a:r>
              <a:rPr lang="fr-CH" sz="3600" dirty="0"/>
              <a:t>, «populaire» =  l’éducation est l’affaire de tous, c’est-à-dire du peuple</a:t>
            </a:r>
          </a:p>
          <a:p>
            <a:pPr marL="0" indent="0" algn="ctr">
              <a:buNone/>
            </a:pPr>
            <a:endParaRPr lang="fr-CH" sz="35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981921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88AFE2-C4BF-91B3-4354-E153BB0CDDBB}"/>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52CECA23-A74D-4C3E-F73F-3E0A397A92EC}"/>
              </a:ext>
            </a:extLst>
          </p:cNvPr>
          <p:cNvSpPr>
            <a:spLocks noGrp="1"/>
          </p:cNvSpPr>
          <p:nvPr>
            <p:ph type="title"/>
          </p:nvPr>
        </p:nvSpPr>
        <p:spPr/>
        <p:txBody>
          <a:bodyPr>
            <a:normAutofit fontScale="90000"/>
          </a:bodyPr>
          <a:lstStyle/>
          <a:p>
            <a:br>
              <a:rPr lang="fr-CH" dirty="0">
                <a:latin typeface="Calibri" panose="020F0502020204030204" pitchFamily="34" charset="0"/>
                <a:cs typeface="Calibri" panose="020F0502020204030204" pitchFamily="34" charset="0"/>
              </a:rPr>
            </a:br>
            <a:r>
              <a:rPr lang="fr-CH" dirty="0">
                <a:latin typeface="Calibri" panose="020F0502020204030204" pitchFamily="34" charset="0"/>
                <a:cs typeface="Calibri" panose="020F0502020204030204" pitchFamily="34" charset="0"/>
              </a:rPr>
              <a:t>Revenir aux sources de l’éducation populaire</a:t>
            </a:r>
            <a:br>
              <a:rPr lang="fr-CH" dirty="0">
                <a:latin typeface="Calibri" panose="020F0502020204030204" pitchFamily="34" charset="0"/>
                <a:cs typeface="Calibri" panose="020F0502020204030204" pitchFamily="34" charset="0"/>
              </a:rPr>
            </a:br>
            <a:br>
              <a:rPr lang="fr-FR" dirty="0"/>
            </a:br>
            <a:endParaRPr lang="fr-BE" dirty="0"/>
          </a:p>
        </p:txBody>
      </p:sp>
      <p:sp>
        <p:nvSpPr>
          <p:cNvPr id="3" name="Espace réservé du contenu 2">
            <a:extLst>
              <a:ext uri="{FF2B5EF4-FFF2-40B4-BE49-F238E27FC236}">
                <a16:creationId xmlns:a16="http://schemas.microsoft.com/office/drawing/2014/main" id="{AC8A6DE6-A205-BE88-403B-A9C5774ABF74}"/>
              </a:ext>
            </a:extLst>
          </p:cNvPr>
          <p:cNvSpPr>
            <a:spLocks noGrp="1"/>
          </p:cNvSpPr>
          <p:nvPr>
            <p:ph idx="1"/>
          </p:nvPr>
        </p:nvSpPr>
        <p:spPr>
          <a:xfrm>
            <a:off x="5118447" y="1"/>
            <a:ext cx="6281873" cy="6858000"/>
          </a:xfrm>
        </p:spPr>
        <p:txBody>
          <a:bodyPr>
            <a:noAutofit/>
          </a:bodyPr>
          <a:lstStyle/>
          <a:p>
            <a:pPr marL="0" indent="0" algn="ctr">
              <a:buNone/>
            </a:pPr>
            <a:r>
              <a:rPr lang="fr-CH" sz="3500" b="1" dirty="0">
                <a:latin typeface="Calibri" panose="020F0502020204030204" pitchFamily="34" charset="0"/>
                <a:cs typeface="Calibri" panose="020F0502020204030204" pitchFamily="34" charset="0"/>
              </a:rPr>
              <a:t>Racines de l’éducation populaire</a:t>
            </a:r>
          </a:p>
          <a:p>
            <a:pPr>
              <a:buFont typeface="Wingdings" pitchFamily="2" charset="2"/>
              <a:buChar char="è"/>
            </a:pPr>
            <a:r>
              <a:rPr lang="fr-CH" sz="2800" dirty="0"/>
              <a:t>démocratie politique (le pouvoir n’appartient qu’aux </a:t>
            </a:r>
            <a:r>
              <a:rPr lang="fr-CH" sz="2800" dirty="0" err="1"/>
              <a:t>citoyen.nes</a:t>
            </a:r>
            <a:r>
              <a:rPr lang="fr-CH" sz="2800" dirty="0"/>
              <a:t>) </a:t>
            </a:r>
          </a:p>
          <a:p>
            <a:pPr>
              <a:buFont typeface="Wingdings" pitchFamily="2" charset="2"/>
              <a:buChar char="è"/>
            </a:pPr>
            <a:r>
              <a:rPr lang="fr-CH" sz="2800" dirty="0"/>
              <a:t>démocratie économique (juste répartition des richesses et du pouvoir dans l’entreprise)</a:t>
            </a:r>
          </a:p>
          <a:p>
            <a:pPr marL="0" indent="0" algn="ctr">
              <a:buNone/>
            </a:pPr>
            <a:endParaRPr lang="fr-CH" sz="35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643514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89CB88-1C14-073D-4EAF-8F16DB2CFAA4}"/>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F728077A-3BF3-770A-4018-BD37416C0FFC}"/>
              </a:ext>
            </a:extLst>
          </p:cNvPr>
          <p:cNvSpPr>
            <a:spLocks noGrp="1"/>
          </p:cNvSpPr>
          <p:nvPr>
            <p:ph type="title"/>
          </p:nvPr>
        </p:nvSpPr>
        <p:spPr/>
        <p:txBody>
          <a:bodyPr>
            <a:normAutofit fontScale="90000"/>
          </a:bodyPr>
          <a:lstStyle/>
          <a:p>
            <a:br>
              <a:rPr lang="fr-CH" dirty="0">
                <a:latin typeface="Calibri" panose="020F0502020204030204" pitchFamily="34" charset="0"/>
                <a:cs typeface="Calibri" panose="020F0502020204030204" pitchFamily="34" charset="0"/>
              </a:rPr>
            </a:br>
            <a:r>
              <a:rPr lang="fr-CH" dirty="0">
                <a:latin typeface="Calibri" panose="020F0502020204030204" pitchFamily="34" charset="0"/>
                <a:cs typeface="Calibri" panose="020F0502020204030204" pitchFamily="34" charset="0"/>
              </a:rPr>
              <a:t>Revenir aux sources de l’éducation populaire</a:t>
            </a:r>
            <a:br>
              <a:rPr lang="fr-CH" dirty="0">
                <a:latin typeface="Calibri" panose="020F0502020204030204" pitchFamily="34" charset="0"/>
                <a:cs typeface="Calibri" panose="020F0502020204030204" pitchFamily="34" charset="0"/>
              </a:rPr>
            </a:br>
            <a:br>
              <a:rPr lang="fr-FR" dirty="0"/>
            </a:br>
            <a:endParaRPr lang="fr-BE" dirty="0"/>
          </a:p>
        </p:txBody>
      </p:sp>
      <p:sp>
        <p:nvSpPr>
          <p:cNvPr id="3" name="Espace réservé du contenu 2">
            <a:extLst>
              <a:ext uri="{FF2B5EF4-FFF2-40B4-BE49-F238E27FC236}">
                <a16:creationId xmlns:a16="http://schemas.microsoft.com/office/drawing/2014/main" id="{15C027DE-BA97-47E0-0DAF-ED8C37EFF21A}"/>
              </a:ext>
            </a:extLst>
          </p:cNvPr>
          <p:cNvSpPr>
            <a:spLocks noGrp="1"/>
          </p:cNvSpPr>
          <p:nvPr>
            <p:ph idx="1"/>
          </p:nvPr>
        </p:nvSpPr>
        <p:spPr>
          <a:xfrm>
            <a:off x="5118447" y="1"/>
            <a:ext cx="6281873" cy="6858000"/>
          </a:xfrm>
        </p:spPr>
        <p:txBody>
          <a:bodyPr>
            <a:noAutofit/>
          </a:bodyPr>
          <a:lstStyle/>
          <a:p>
            <a:pPr marL="0" indent="0" algn="ctr">
              <a:buNone/>
            </a:pPr>
            <a:r>
              <a:rPr lang="fr-CH" sz="2500" dirty="0">
                <a:latin typeface="Calibri" panose="020F0502020204030204" pitchFamily="34" charset="0"/>
                <a:cs typeface="Calibri" panose="020F0502020204030204" pitchFamily="34" charset="0"/>
              </a:rPr>
              <a:t>« Le sens de l’éducation populaire consiste à chercher sans cesse des voies originales de lutte contre les oppressions politiques, les exploitations économiques et les assujettissements identitaires qu’une culture dominante </a:t>
            </a:r>
            <a:r>
              <a:rPr lang="fr-CH" sz="2500" dirty="0" err="1">
                <a:latin typeface="Calibri" panose="020F0502020204030204" pitchFamily="34" charset="0"/>
                <a:cs typeface="Calibri" panose="020F0502020204030204" pitchFamily="34" charset="0"/>
              </a:rPr>
              <a:t>marchandisée</a:t>
            </a:r>
            <a:r>
              <a:rPr lang="fr-CH" sz="2500" dirty="0">
                <a:latin typeface="Calibri" panose="020F0502020204030204" pitchFamily="34" charset="0"/>
                <a:cs typeface="Calibri" panose="020F0502020204030204" pitchFamily="34" charset="0"/>
              </a:rPr>
              <a:t> voudrait nous faire prendre pour un progrès ou pour une évolution inéluctable. » </a:t>
            </a:r>
          </a:p>
          <a:p>
            <a:pPr marL="0" indent="0" algn="ctr">
              <a:buNone/>
            </a:pPr>
            <a:endParaRPr lang="fr-CH" sz="2000" dirty="0"/>
          </a:p>
          <a:p>
            <a:pPr marL="0" indent="0" algn="ctr">
              <a:buNone/>
            </a:pPr>
            <a:r>
              <a:rPr lang="fr-CH" sz="2000" dirty="0"/>
              <a:t>Jean-Pierre </a:t>
            </a:r>
            <a:r>
              <a:rPr lang="fr-CH" sz="2000" dirty="0" err="1"/>
              <a:t>Nossent</a:t>
            </a:r>
            <a:r>
              <a:rPr lang="fr-CH" sz="2000" dirty="0"/>
              <a:t>, 2007</a:t>
            </a:r>
          </a:p>
          <a:p>
            <a:pPr marL="0" indent="0" algn="ctr">
              <a:buNone/>
            </a:pPr>
            <a:r>
              <a:rPr lang="fr-CH" sz="2000" dirty="0"/>
              <a:t>(Politique, revue de débats N°51)</a:t>
            </a:r>
          </a:p>
          <a:p>
            <a:pPr marL="0" indent="0" algn="ctr">
              <a:buNone/>
            </a:pPr>
            <a:endParaRPr lang="fr-CH" sz="35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189502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82524-EA85-624E-82D8-8506322F5CBE}"/>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F6724320-DE7D-BE8F-9AB0-CDAB70BBE16D}"/>
              </a:ext>
            </a:extLst>
          </p:cNvPr>
          <p:cNvSpPr>
            <a:spLocks noGrp="1"/>
          </p:cNvSpPr>
          <p:nvPr>
            <p:ph type="title"/>
          </p:nvPr>
        </p:nvSpPr>
        <p:spPr/>
        <p:txBody>
          <a:bodyPr>
            <a:normAutofit fontScale="90000"/>
          </a:bodyPr>
          <a:lstStyle/>
          <a:p>
            <a:br>
              <a:rPr lang="fr-CH" dirty="0">
                <a:latin typeface="Calibri" panose="020F0502020204030204" pitchFamily="34" charset="0"/>
                <a:cs typeface="Calibri" panose="020F0502020204030204" pitchFamily="34" charset="0"/>
              </a:rPr>
            </a:br>
            <a:r>
              <a:rPr lang="fr-CH" dirty="0">
                <a:latin typeface="Calibri" panose="020F0502020204030204" pitchFamily="34" charset="0"/>
                <a:cs typeface="Calibri" panose="020F0502020204030204" pitchFamily="34" charset="0"/>
              </a:rPr>
              <a:t>Revenir aux sources de l’éducation populaire</a:t>
            </a:r>
            <a:br>
              <a:rPr lang="fr-CH" dirty="0">
                <a:latin typeface="Calibri" panose="020F0502020204030204" pitchFamily="34" charset="0"/>
                <a:cs typeface="Calibri" panose="020F0502020204030204" pitchFamily="34" charset="0"/>
              </a:rPr>
            </a:br>
            <a:br>
              <a:rPr lang="fr-FR" dirty="0"/>
            </a:br>
            <a:endParaRPr lang="fr-BE" dirty="0"/>
          </a:p>
        </p:txBody>
      </p:sp>
      <p:sp>
        <p:nvSpPr>
          <p:cNvPr id="3" name="Espace réservé du contenu 2">
            <a:extLst>
              <a:ext uri="{FF2B5EF4-FFF2-40B4-BE49-F238E27FC236}">
                <a16:creationId xmlns:a16="http://schemas.microsoft.com/office/drawing/2014/main" id="{2DF6B0C2-DFE4-295D-5FD2-FB0E83D9F76A}"/>
              </a:ext>
            </a:extLst>
          </p:cNvPr>
          <p:cNvSpPr>
            <a:spLocks noGrp="1"/>
          </p:cNvSpPr>
          <p:nvPr>
            <p:ph idx="1"/>
          </p:nvPr>
        </p:nvSpPr>
        <p:spPr>
          <a:xfrm>
            <a:off x="5118447" y="1"/>
            <a:ext cx="6281873" cy="6858000"/>
          </a:xfrm>
        </p:spPr>
        <p:txBody>
          <a:bodyPr>
            <a:noAutofit/>
          </a:bodyPr>
          <a:lstStyle/>
          <a:p>
            <a:pPr marL="0" indent="0" algn="ctr">
              <a:buNone/>
            </a:pPr>
            <a:r>
              <a:rPr lang="fr-CH" sz="3500" b="1" dirty="0">
                <a:latin typeface="Calibri" panose="020F0502020204030204" pitchFamily="34" charset="0"/>
                <a:cs typeface="Calibri" panose="020F0502020204030204" pitchFamily="34" charset="0"/>
              </a:rPr>
              <a:t>Échos dans la recherche</a:t>
            </a:r>
          </a:p>
          <a:p>
            <a:pPr marL="0" indent="0" algn="ctr">
              <a:buNone/>
            </a:pPr>
            <a:endParaRPr lang="fr-CH" sz="400" dirty="0">
              <a:latin typeface="Calibri" panose="020F0502020204030204" pitchFamily="34" charset="0"/>
              <a:cs typeface="Calibri" panose="020F0502020204030204" pitchFamily="34" charset="0"/>
            </a:endParaRPr>
          </a:p>
          <a:p>
            <a:pPr marL="0" indent="0" algn="ctr">
              <a:buNone/>
            </a:pPr>
            <a:r>
              <a:rPr lang="fr-CH" sz="3500" dirty="0">
                <a:latin typeface="Calibri" panose="020F0502020204030204" pitchFamily="34" charset="0"/>
                <a:cs typeface="Calibri" panose="020F0502020204030204" pitchFamily="34" charset="0"/>
              </a:rPr>
              <a:t>épistémologie de la résistance, épistémologie des dominés, épistémologies libératrices, épistémologie du lien, épistémologie sociale, épistémologies du Sud </a:t>
            </a:r>
          </a:p>
        </p:txBody>
      </p:sp>
    </p:spTree>
    <p:extLst>
      <p:ext uri="{BB962C8B-B14F-4D97-AF65-F5344CB8AC3E}">
        <p14:creationId xmlns:p14="http://schemas.microsoft.com/office/powerpoint/2010/main" val="36326804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076B54-8E1F-6EEB-1C5A-89F765F926D6}"/>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FB353386-7DE9-3793-3026-39A1268877B1}"/>
              </a:ext>
            </a:extLst>
          </p:cNvPr>
          <p:cNvSpPr>
            <a:spLocks noGrp="1"/>
          </p:cNvSpPr>
          <p:nvPr>
            <p:ph type="title"/>
          </p:nvPr>
        </p:nvSpPr>
        <p:spPr/>
        <p:txBody>
          <a:bodyPr>
            <a:normAutofit fontScale="90000"/>
          </a:bodyPr>
          <a:lstStyle/>
          <a:p>
            <a:br>
              <a:rPr lang="fr-CH" dirty="0">
                <a:latin typeface="Calibri" panose="020F0502020204030204" pitchFamily="34" charset="0"/>
                <a:cs typeface="Calibri" panose="020F0502020204030204" pitchFamily="34" charset="0"/>
              </a:rPr>
            </a:br>
            <a:r>
              <a:rPr lang="fr-CH" dirty="0">
                <a:latin typeface="Calibri" panose="020F0502020204030204" pitchFamily="34" charset="0"/>
                <a:cs typeface="Calibri" panose="020F0502020204030204" pitchFamily="34" charset="0"/>
              </a:rPr>
              <a:t>Mobiliser </a:t>
            </a:r>
            <a:r>
              <a:rPr lang="fr-FR" dirty="0">
                <a:latin typeface="Calibri" panose="020F0502020204030204" pitchFamily="34" charset="0"/>
                <a:cs typeface="Calibri" panose="020F0502020204030204" pitchFamily="34" charset="0"/>
              </a:rPr>
              <a:t>les </a:t>
            </a:r>
            <a:r>
              <a:rPr lang="fr-FR" dirty="0" err="1">
                <a:latin typeface="Calibri" panose="020F0502020204030204" pitchFamily="34" charset="0"/>
                <a:cs typeface="Calibri" panose="020F0502020204030204" pitchFamily="34" charset="0"/>
              </a:rPr>
              <a:t>critical</a:t>
            </a:r>
            <a:r>
              <a:rPr lang="fr-FR" dirty="0">
                <a:latin typeface="Calibri" panose="020F0502020204030204" pitchFamily="34" charset="0"/>
                <a:cs typeface="Calibri" panose="020F0502020204030204" pitchFamily="34" charset="0"/>
              </a:rPr>
              <a:t> </a:t>
            </a:r>
            <a:r>
              <a:rPr lang="fr-FR" dirty="0" err="1">
                <a:latin typeface="Calibri" panose="020F0502020204030204" pitchFamily="34" charset="0"/>
                <a:cs typeface="Calibri" panose="020F0502020204030204" pitchFamily="34" charset="0"/>
              </a:rPr>
              <a:t>education</a:t>
            </a:r>
            <a:r>
              <a:rPr lang="fr-FR" dirty="0">
                <a:latin typeface="Calibri" panose="020F0502020204030204" pitchFamily="34" charset="0"/>
                <a:cs typeface="Calibri" panose="020F0502020204030204" pitchFamily="34" charset="0"/>
              </a:rPr>
              <a:t> </a:t>
            </a:r>
            <a:r>
              <a:rPr lang="fr-FR" dirty="0" err="1">
                <a:latin typeface="Calibri" panose="020F0502020204030204" pitchFamily="34" charset="0"/>
                <a:cs typeface="Calibri" panose="020F0502020204030204" pitchFamily="34" charset="0"/>
              </a:rPr>
              <a:t>studies</a:t>
            </a:r>
            <a:br>
              <a:rPr lang="fr-FR" dirty="0">
                <a:latin typeface="Calibri" panose="020F0502020204030204" pitchFamily="34" charset="0"/>
                <a:cs typeface="Calibri" panose="020F0502020204030204" pitchFamily="34" charset="0"/>
              </a:rPr>
            </a:br>
            <a:br>
              <a:rPr lang="fr-CH" dirty="0">
                <a:latin typeface="Calibri" panose="020F0502020204030204" pitchFamily="34" charset="0"/>
                <a:cs typeface="Calibri" panose="020F0502020204030204" pitchFamily="34" charset="0"/>
              </a:rPr>
            </a:br>
            <a:br>
              <a:rPr lang="fr-FR" dirty="0"/>
            </a:br>
            <a:endParaRPr lang="fr-BE" dirty="0"/>
          </a:p>
        </p:txBody>
      </p:sp>
      <p:sp>
        <p:nvSpPr>
          <p:cNvPr id="3" name="Espace réservé du contenu 2">
            <a:extLst>
              <a:ext uri="{FF2B5EF4-FFF2-40B4-BE49-F238E27FC236}">
                <a16:creationId xmlns:a16="http://schemas.microsoft.com/office/drawing/2014/main" id="{5F83807C-CAE0-3925-3DB8-EC43BB3C8405}"/>
              </a:ext>
            </a:extLst>
          </p:cNvPr>
          <p:cNvSpPr>
            <a:spLocks noGrp="1"/>
          </p:cNvSpPr>
          <p:nvPr>
            <p:ph idx="1"/>
          </p:nvPr>
        </p:nvSpPr>
        <p:spPr>
          <a:xfrm>
            <a:off x="5296829" y="678828"/>
            <a:ext cx="6092340" cy="5798635"/>
          </a:xfrm>
        </p:spPr>
        <p:txBody>
          <a:bodyPr>
            <a:noAutofit/>
          </a:bodyPr>
          <a:lstStyle/>
          <a:p>
            <a:pPr marL="0" indent="0" algn="ctr">
              <a:buNone/>
            </a:pPr>
            <a:r>
              <a:rPr lang="fr-CH" sz="3200" dirty="0">
                <a:latin typeface="Calibri" panose="020F0502020204030204" pitchFamily="34" charset="0"/>
                <a:cs typeface="Calibri" panose="020F0502020204030204" pitchFamily="34" charset="0"/>
              </a:rPr>
              <a:t>Revenir aux sources (post-1960s) </a:t>
            </a:r>
            <a:r>
              <a:rPr lang="fr-CH" sz="3200" dirty="0">
                <a:latin typeface="Calibri" panose="020F0502020204030204" pitchFamily="34" charset="0"/>
                <a:cs typeface="Calibri" panose="020F0502020204030204" pitchFamily="34" charset="0"/>
                <a:sym typeface="Wingdings" panose="05000000000000000000" pitchFamily="2" charset="2"/>
              </a:rPr>
              <a:t> critiques des structures du pouvoir – courant ‘</a:t>
            </a:r>
            <a:r>
              <a:rPr lang="fr-CH" sz="3200" dirty="0" err="1">
                <a:latin typeface="Calibri" panose="020F0502020204030204" pitchFamily="34" charset="0"/>
                <a:cs typeface="Calibri" panose="020F0502020204030204" pitchFamily="34" charset="0"/>
                <a:sym typeface="Wingdings" panose="05000000000000000000" pitchFamily="2" charset="2"/>
              </a:rPr>
              <a:t>post-structuraliste</a:t>
            </a:r>
            <a:r>
              <a:rPr lang="fr-CH" sz="3200" dirty="0">
                <a:latin typeface="Calibri" panose="020F0502020204030204" pitchFamily="34" charset="0"/>
                <a:cs typeface="Calibri" panose="020F0502020204030204" pitchFamily="34" charset="0"/>
                <a:sym typeface="Wingdings" panose="05000000000000000000" pitchFamily="2" charset="2"/>
              </a:rPr>
              <a:t>’</a:t>
            </a:r>
          </a:p>
          <a:p>
            <a:pPr marL="0" indent="0" algn="ctr">
              <a:buNone/>
            </a:pPr>
            <a:r>
              <a:rPr lang="fr-CH" sz="3200" dirty="0">
                <a:latin typeface="Calibri" panose="020F0502020204030204" pitchFamily="34" charset="0"/>
                <a:cs typeface="Calibri" panose="020F0502020204030204" pitchFamily="34" charset="0"/>
                <a:sym typeface="Wingdings" panose="05000000000000000000" pitchFamily="2" charset="2"/>
              </a:rPr>
              <a:t>Reconceptualiser le pouvoir, les classes, le genre</a:t>
            </a:r>
          </a:p>
          <a:p>
            <a:pPr marL="0" indent="0" algn="ctr">
              <a:buNone/>
            </a:pPr>
            <a:r>
              <a:rPr lang="fr-CH" sz="3200" i="1" dirty="0">
                <a:latin typeface="Calibri" panose="020F0502020204030204" pitchFamily="34" charset="0"/>
                <a:cs typeface="Calibri" panose="020F0502020204030204" pitchFamily="34" charset="0"/>
                <a:sym typeface="Wingdings" panose="05000000000000000000" pitchFamily="2" charset="2"/>
              </a:rPr>
              <a:t>«</a:t>
            </a:r>
            <a:r>
              <a:rPr lang="fr-CH" sz="3200" i="1" dirty="0" err="1">
                <a:latin typeface="Calibri" panose="020F0502020204030204" pitchFamily="34" charset="0"/>
                <a:cs typeface="Calibri" panose="020F0502020204030204" pitchFamily="34" charset="0"/>
                <a:sym typeface="Wingdings" panose="05000000000000000000" pitchFamily="2" charset="2"/>
              </a:rPr>
              <a:t>Adult</a:t>
            </a:r>
            <a:r>
              <a:rPr lang="fr-CH" sz="3200" i="1" dirty="0">
                <a:latin typeface="Calibri" panose="020F0502020204030204" pitchFamily="34" charset="0"/>
                <a:cs typeface="Calibri" panose="020F0502020204030204" pitchFamily="34" charset="0"/>
                <a:sym typeface="Wingdings" panose="05000000000000000000" pitchFamily="2" charset="2"/>
              </a:rPr>
              <a:t> </a:t>
            </a:r>
            <a:r>
              <a:rPr lang="fr-CH" sz="3200" i="1" dirty="0" err="1">
                <a:latin typeface="Calibri" panose="020F0502020204030204" pitchFamily="34" charset="0"/>
                <a:cs typeface="Calibri" panose="020F0502020204030204" pitchFamily="34" charset="0"/>
                <a:sym typeface="Wingdings" panose="05000000000000000000" pitchFamily="2" charset="2"/>
              </a:rPr>
              <a:t>learning</a:t>
            </a:r>
            <a:r>
              <a:rPr lang="fr-CH" sz="3200" i="1" dirty="0">
                <a:latin typeface="Calibri" panose="020F0502020204030204" pitchFamily="34" charset="0"/>
                <a:cs typeface="Calibri" panose="020F0502020204030204" pitchFamily="34" charset="0"/>
                <a:sym typeface="Wingdings" panose="05000000000000000000" pitchFamily="2" charset="2"/>
              </a:rPr>
              <a:t> as a </a:t>
            </a:r>
            <a:r>
              <a:rPr lang="fr-CH" sz="3200" i="1" dirty="0" err="1">
                <a:latin typeface="Calibri" panose="020F0502020204030204" pitchFamily="34" charset="0"/>
                <a:cs typeface="Calibri" panose="020F0502020204030204" pitchFamily="34" charset="0"/>
                <a:sym typeface="Wingdings" panose="05000000000000000000" pitchFamily="2" charset="2"/>
              </a:rPr>
              <a:t>political</a:t>
            </a:r>
            <a:r>
              <a:rPr lang="fr-CH" sz="3200" i="1" dirty="0">
                <a:latin typeface="Calibri" panose="020F0502020204030204" pitchFamily="34" charset="0"/>
                <a:cs typeface="Calibri" panose="020F0502020204030204" pitchFamily="34" charset="0"/>
                <a:sym typeface="Wingdings" panose="05000000000000000000" pitchFamily="2" charset="2"/>
              </a:rPr>
              <a:t> </a:t>
            </a:r>
            <a:r>
              <a:rPr lang="fr-CH" sz="3200" i="1" dirty="0" err="1">
                <a:latin typeface="Calibri" panose="020F0502020204030204" pitchFamily="34" charset="0"/>
                <a:cs typeface="Calibri" panose="020F0502020204030204" pitchFamily="34" charset="0"/>
                <a:sym typeface="Wingdings" panose="05000000000000000000" pitchFamily="2" charset="2"/>
              </a:rPr>
              <a:t>phenomenon</a:t>
            </a:r>
            <a:r>
              <a:rPr lang="fr-CH" sz="3200" i="1" dirty="0">
                <a:latin typeface="Calibri" panose="020F0502020204030204" pitchFamily="34" charset="0"/>
                <a:cs typeface="Calibri" panose="020F0502020204030204" pitchFamily="34" charset="0"/>
                <a:sym typeface="Wingdings" panose="05000000000000000000" pitchFamily="2" charset="2"/>
              </a:rPr>
              <a:t>»</a:t>
            </a:r>
            <a:endParaRPr lang="fr-CH" sz="3200" i="1" dirty="0">
              <a:latin typeface="Calibri" panose="020F0502020204030204" pitchFamily="34" charset="0"/>
              <a:cs typeface="Calibri" panose="020F0502020204030204" pitchFamily="34" charset="0"/>
            </a:endParaRPr>
          </a:p>
        </p:txBody>
      </p:sp>
      <p:sp>
        <p:nvSpPr>
          <p:cNvPr id="4" name="ZoneTexte 3">
            <a:extLst>
              <a:ext uri="{FF2B5EF4-FFF2-40B4-BE49-F238E27FC236}">
                <a16:creationId xmlns:a16="http://schemas.microsoft.com/office/drawing/2014/main" id="{11DF1B03-D1EC-A95C-6CAB-B644B1A6AB2E}"/>
              </a:ext>
            </a:extLst>
          </p:cNvPr>
          <p:cNvSpPr txBox="1"/>
          <p:nvPr/>
        </p:nvSpPr>
        <p:spPr>
          <a:xfrm>
            <a:off x="323385" y="6244683"/>
            <a:ext cx="5941114" cy="369332"/>
          </a:xfrm>
          <a:prstGeom prst="rect">
            <a:avLst/>
          </a:prstGeom>
          <a:noFill/>
        </p:spPr>
        <p:txBody>
          <a:bodyPr wrap="none" rtlCol="0">
            <a:spAutoFit/>
          </a:bodyPr>
          <a:lstStyle/>
          <a:p>
            <a:r>
              <a:rPr lang="fr-FR" dirty="0" err="1"/>
              <a:t>Fejes</a:t>
            </a:r>
            <a:r>
              <a:rPr lang="fr-FR" dirty="0"/>
              <a:t> and </a:t>
            </a:r>
            <a:r>
              <a:rPr lang="fr-FR" dirty="0" err="1"/>
              <a:t>Nylander</a:t>
            </a:r>
            <a:r>
              <a:rPr lang="fr-FR" dirty="0"/>
              <a:t>, 2019:7; </a:t>
            </a:r>
            <a:r>
              <a:rPr lang="fr-FR" dirty="0" err="1"/>
              <a:t>Nylander</a:t>
            </a:r>
            <a:r>
              <a:rPr lang="fr-FR" dirty="0"/>
              <a:t>, </a:t>
            </a:r>
            <a:r>
              <a:rPr lang="fr-FR" dirty="0" err="1"/>
              <a:t>Fejes</a:t>
            </a:r>
            <a:r>
              <a:rPr lang="fr-FR" dirty="0"/>
              <a:t> and Milana, 2024</a:t>
            </a:r>
            <a:endParaRPr lang="fr-BE" dirty="0"/>
          </a:p>
        </p:txBody>
      </p:sp>
    </p:spTree>
    <p:extLst>
      <p:ext uri="{BB962C8B-B14F-4D97-AF65-F5344CB8AC3E}">
        <p14:creationId xmlns:p14="http://schemas.microsoft.com/office/powerpoint/2010/main" val="17522189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B39DC8-B1E2-F20C-A93A-7183EE6B8978}"/>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C36BBD45-A61F-C0D8-CC87-2E2106FE06DE}"/>
              </a:ext>
            </a:extLst>
          </p:cNvPr>
          <p:cNvSpPr>
            <a:spLocks noGrp="1"/>
          </p:cNvSpPr>
          <p:nvPr>
            <p:ph type="title"/>
          </p:nvPr>
        </p:nvSpPr>
        <p:spPr/>
        <p:txBody>
          <a:bodyPr>
            <a:normAutofit fontScale="90000"/>
          </a:bodyPr>
          <a:lstStyle/>
          <a:p>
            <a:br>
              <a:rPr lang="fr-CH" dirty="0">
                <a:latin typeface="Calibri" panose="020F0502020204030204" pitchFamily="34" charset="0"/>
                <a:cs typeface="Calibri" panose="020F0502020204030204" pitchFamily="34" charset="0"/>
              </a:rPr>
            </a:br>
            <a:br>
              <a:rPr lang="fr-FR" dirty="0">
                <a:latin typeface="Calibri" panose="020F0502020204030204" pitchFamily="34" charset="0"/>
                <a:cs typeface="Calibri" panose="020F0502020204030204" pitchFamily="34" charset="0"/>
              </a:rPr>
            </a:br>
            <a:r>
              <a:rPr lang="fr-CH" dirty="0">
                <a:latin typeface="Calibri" panose="020F0502020204030204" pitchFamily="34" charset="0"/>
                <a:cs typeface="Calibri" panose="020F0502020204030204" pitchFamily="34" charset="0"/>
              </a:rPr>
              <a:t>Penser de façon intersectionnelle</a:t>
            </a:r>
            <a:br>
              <a:rPr lang="fr-CH" dirty="0">
                <a:latin typeface="Calibri" panose="020F0502020204030204" pitchFamily="34" charset="0"/>
                <a:cs typeface="Calibri" panose="020F0502020204030204" pitchFamily="34" charset="0"/>
              </a:rPr>
            </a:br>
            <a:br>
              <a:rPr lang="fr-CH" dirty="0">
                <a:latin typeface="Calibri" panose="020F0502020204030204" pitchFamily="34" charset="0"/>
                <a:cs typeface="Calibri" panose="020F0502020204030204" pitchFamily="34" charset="0"/>
              </a:rPr>
            </a:br>
            <a:br>
              <a:rPr lang="fr-FR" dirty="0"/>
            </a:br>
            <a:endParaRPr lang="fr-BE" dirty="0"/>
          </a:p>
        </p:txBody>
      </p:sp>
      <p:sp>
        <p:nvSpPr>
          <p:cNvPr id="3" name="Espace réservé du contenu 2">
            <a:extLst>
              <a:ext uri="{FF2B5EF4-FFF2-40B4-BE49-F238E27FC236}">
                <a16:creationId xmlns:a16="http://schemas.microsoft.com/office/drawing/2014/main" id="{A14DA83B-C930-4F81-3208-027FFB73A6F3}"/>
              </a:ext>
            </a:extLst>
          </p:cNvPr>
          <p:cNvSpPr>
            <a:spLocks noGrp="1"/>
          </p:cNvSpPr>
          <p:nvPr>
            <p:ph idx="1"/>
          </p:nvPr>
        </p:nvSpPr>
        <p:spPr>
          <a:xfrm>
            <a:off x="5118447" y="1"/>
            <a:ext cx="6281873" cy="6858000"/>
          </a:xfrm>
        </p:spPr>
        <p:txBody>
          <a:bodyPr>
            <a:noAutofit/>
          </a:bodyPr>
          <a:lstStyle/>
          <a:p>
            <a:pPr marL="0" indent="0" algn="ctr">
              <a:buNone/>
            </a:pPr>
            <a:r>
              <a:rPr lang="fr-CH" sz="2400" dirty="0"/>
              <a:t>L’intersectionnalité désigne la manière dont différentes formes d’oppression ou de discrimination (comme le racisme, le sexisme, la classe sociale, l’homophobie, etc.) interagissent et se renforcent mutuellement.</a:t>
            </a:r>
          </a:p>
          <a:p>
            <a:pPr marL="0" indent="0" algn="ctr">
              <a:buNone/>
            </a:pPr>
            <a:endParaRPr lang="fr-CH" sz="2400" dirty="0">
              <a:latin typeface="Calibri" panose="020F0502020204030204" pitchFamily="34" charset="0"/>
              <a:cs typeface="Calibri" panose="020F0502020204030204" pitchFamily="34" charset="0"/>
            </a:endParaRPr>
          </a:p>
          <a:p>
            <a:pPr marL="0" indent="0" algn="ctr">
              <a:buNone/>
            </a:pPr>
            <a:r>
              <a:rPr lang="fr-CH" sz="2000" dirty="0" err="1"/>
              <a:t>Kimberlé</a:t>
            </a:r>
            <a:r>
              <a:rPr lang="fr-CH" sz="2000" dirty="0"/>
              <a:t> </a:t>
            </a:r>
            <a:r>
              <a:rPr lang="fr-CH" sz="2000" dirty="0" err="1"/>
              <a:t>Crenshaw</a:t>
            </a:r>
            <a:r>
              <a:rPr lang="fr-CH" sz="2000" dirty="0"/>
              <a:t>, 2023</a:t>
            </a:r>
            <a:endParaRPr lang="fr-CH"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9109621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7ECD11-055D-DAB1-5A40-CACB678E7F23}"/>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BAAB2CAA-58C7-4AA8-B41C-2794EE4BC4C3}"/>
              </a:ext>
            </a:extLst>
          </p:cNvPr>
          <p:cNvSpPr>
            <a:spLocks noGrp="1"/>
          </p:cNvSpPr>
          <p:nvPr>
            <p:ph type="title"/>
          </p:nvPr>
        </p:nvSpPr>
        <p:spPr/>
        <p:txBody>
          <a:bodyPr>
            <a:normAutofit fontScale="90000"/>
          </a:bodyPr>
          <a:lstStyle/>
          <a:p>
            <a:br>
              <a:rPr lang="fr-CH" dirty="0">
                <a:latin typeface="Calibri" panose="020F0502020204030204" pitchFamily="34" charset="0"/>
                <a:cs typeface="Calibri" panose="020F0502020204030204" pitchFamily="34" charset="0"/>
              </a:rPr>
            </a:br>
            <a:br>
              <a:rPr lang="fr-FR" dirty="0">
                <a:latin typeface="Calibri" panose="020F0502020204030204" pitchFamily="34" charset="0"/>
                <a:cs typeface="Calibri" panose="020F0502020204030204" pitchFamily="34" charset="0"/>
              </a:rPr>
            </a:br>
            <a:r>
              <a:rPr lang="fr-CH" dirty="0">
                <a:latin typeface="Calibri" panose="020F0502020204030204" pitchFamily="34" charset="0"/>
                <a:cs typeface="Calibri" panose="020F0502020204030204" pitchFamily="34" charset="0"/>
              </a:rPr>
              <a:t>Penser de façon intersectionnelle</a:t>
            </a:r>
            <a:br>
              <a:rPr lang="fr-CH" dirty="0">
                <a:latin typeface="Calibri" panose="020F0502020204030204" pitchFamily="34" charset="0"/>
                <a:cs typeface="Calibri" panose="020F0502020204030204" pitchFamily="34" charset="0"/>
              </a:rPr>
            </a:br>
            <a:br>
              <a:rPr lang="fr-CH" dirty="0">
                <a:latin typeface="Calibri" panose="020F0502020204030204" pitchFamily="34" charset="0"/>
                <a:cs typeface="Calibri" panose="020F0502020204030204" pitchFamily="34" charset="0"/>
              </a:rPr>
            </a:br>
            <a:br>
              <a:rPr lang="fr-FR" dirty="0"/>
            </a:br>
            <a:endParaRPr lang="fr-BE" dirty="0"/>
          </a:p>
        </p:txBody>
      </p:sp>
      <p:sp>
        <p:nvSpPr>
          <p:cNvPr id="3" name="Espace réservé du contenu 2">
            <a:extLst>
              <a:ext uri="{FF2B5EF4-FFF2-40B4-BE49-F238E27FC236}">
                <a16:creationId xmlns:a16="http://schemas.microsoft.com/office/drawing/2014/main" id="{D9B91FBA-8412-889D-72BF-1E3F43815060}"/>
              </a:ext>
            </a:extLst>
          </p:cNvPr>
          <p:cNvSpPr>
            <a:spLocks noGrp="1"/>
          </p:cNvSpPr>
          <p:nvPr>
            <p:ph idx="1"/>
          </p:nvPr>
        </p:nvSpPr>
        <p:spPr>
          <a:xfrm>
            <a:off x="5118447" y="1"/>
            <a:ext cx="6281873" cy="6858000"/>
          </a:xfrm>
        </p:spPr>
        <p:txBody>
          <a:bodyPr>
            <a:noAutofit/>
          </a:bodyPr>
          <a:lstStyle/>
          <a:p>
            <a:pPr marL="0" indent="0" algn="ctr">
              <a:buNone/>
            </a:pPr>
            <a:r>
              <a:rPr lang="fr-CH" sz="2400" b="1" dirty="0"/>
              <a:t>Interrompre! Semer le </a:t>
            </a:r>
            <a:r>
              <a:rPr lang="fr-CH" sz="2400" b="1" dirty="0" err="1"/>
              <a:t>désordre</a:t>
            </a:r>
            <a:r>
              <a:rPr lang="fr-CH" sz="2400" b="1" dirty="0"/>
              <a:t>! </a:t>
            </a:r>
            <a:r>
              <a:rPr lang="fr-CH" sz="2400" b="1" dirty="0" err="1"/>
              <a:t>Déranger</a:t>
            </a:r>
            <a:r>
              <a:rPr lang="fr-CH" sz="2400" b="1" dirty="0"/>
              <a:t>!</a:t>
            </a:r>
            <a:br>
              <a:rPr lang="fr-CH" sz="2400" b="1" dirty="0"/>
            </a:br>
            <a:r>
              <a:rPr lang="fr-CH" sz="2400" dirty="0"/>
              <a:t>La Critical Diversity </a:t>
            </a:r>
            <a:r>
              <a:rPr lang="fr-CH" sz="2400" dirty="0" err="1"/>
              <a:t>Literacy</a:t>
            </a:r>
            <a:r>
              <a:rPr lang="fr-CH" sz="2400" dirty="0"/>
              <a:t> comme </a:t>
            </a:r>
            <a:r>
              <a:rPr lang="fr-CH" sz="2400" dirty="0" err="1"/>
              <a:t>méthode</a:t>
            </a:r>
            <a:r>
              <a:rPr lang="fr-CH" sz="2400" dirty="0"/>
              <a:t> d’analyse et d’intervention pour</a:t>
            </a:r>
            <a:br>
              <a:rPr lang="fr-CH" sz="2400" dirty="0"/>
            </a:br>
            <a:r>
              <a:rPr lang="fr-CH" sz="2400" dirty="0"/>
              <a:t>les cultures d’apprentissage sensibles à la </a:t>
            </a:r>
            <a:r>
              <a:rPr lang="fr-CH" sz="2400" dirty="0" err="1"/>
              <a:t>diversite</a:t>
            </a:r>
            <a:r>
              <a:rPr lang="fr-CH" sz="2400" dirty="0"/>
              <a:t>́ </a:t>
            </a:r>
          </a:p>
          <a:p>
            <a:pPr marL="0" indent="0" algn="ctr">
              <a:buNone/>
            </a:pPr>
            <a:endParaRPr lang="fr-CH" sz="2800" dirty="0"/>
          </a:p>
          <a:p>
            <a:pPr marL="0" indent="0" algn="ctr">
              <a:buNone/>
            </a:pPr>
            <a:r>
              <a:rPr lang="fr-CH" sz="2000" dirty="0"/>
              <a:t>Ulla </a:t>
            </a:r>
            <a:r>
              <a:rPr lang="fr-CH" sz="2000" dirty="0" err="1"/>
              <a:t>Klingowski</a:t>
            </a:r>
            <a:r>
              <a:rPr lang="fr-CH" sz="2000" dirty="0"/>
              <a:t> &amp; Georges </a:t>
            </a:r>
            <a:r>
              <a:rPr lang="fr-CH" sz="2000" dirty="0" err="1"/>
              <a:t>Pfruender</a:t>
            </a:r>
            <a:endParaRPr lang="fr-CH" sz="2000" dirty="0"/>
          </a:p>
          <a:p>
            <a:pPr marL="0" indent="0" algn="ctr">
              <a:buNone/>
            </a:pPr>
            <a:br>
              <a:rPr lang="fr-CH" dirty="0"/>
            </a:br>
            <a:endParaRPr lang="fr-CH"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094180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D5D4BD9-3871-41DE-8B5E-495483528FF0}"/>
              </a:ext>
            </a:extLst>
          </p:cNvPr>
          <p:cNvSpPr>
            <a:spLocks noGrp="1"/>
          </p:cNvSpPr>
          <p:nvPr>
            <p:ph type="title"/>
          </p:nvPr>
        </p:nvSpPr>
        <p:spPr/>
        <p:txBody>
          <a:bodyPr/>
          <a:lstStyle/>
          <a:p>
            <a:r>
              <a:rPr lang="fr-FR" dirty="0"/>
              <a:t>Partons d’une idée reçue</a:t>
            </a:r>
            <a:endParaRPr lang="fr-BE" dirty="0"/>
          </a:p>
        </p:txBody>
      </p:sp>
      <p:sp>
        <p:nvSpPr>
          <p:cNvPr id="3" name="Espace réservé du contenu 2">
            <a:extLst>
              <a:ext uri="{FF2B5EF4-FFF2-40B4-BE49-F238E27FC236}">
                <a16:creationId xmlns:a16="http://schemas.microsoft.com/office/drawing/2014/main" id="{3A694D8C-E82A-308A-4889-CE721177FCAA}"/>
              </a:ext>
            </a:extLst>
          </p:cNvPr>
          <p:cNvSpPr>
            <a:spLocks noGrp="1"/>
          </p:cNvSpPr>
          <p:nvPr>
            <p:ph idx="1"/>
          </p:nvPr>
        </p:nvSpPr>
        <p:spPr>
          <a:xfrm>
            <a:off x="7958667" y="1207910"/>
            <a:ext cx="3887590" cy="4896007"/>
          </a:xfrm>
        </p:spPr>
        <p:txBody>
          <a:bodyPr>
            <a:normAutofit/>
          </a:bodyPr>
          <a:lstStyle/>
          <a:p>
            <a:r>
              <a:rPr lang="fr-FR" dirty="0"/>
              <a:t>IA générative (</a:t>
            </a:r>
            <a:r>
              <a:rPr lang="fr-FR" dirty="0" err="1"/>
              <a:t>Copilot</a:t>
            </a:r>
            <a:r>
              <a:rPr lang="fr-FR" dirty="0"/>
              <a:t>): comme source d’idée reçues</a:t>
            </a:r>
          </a:p>
          <a:p>
            <a:r>
              <a:rPr lang="fr-FR" dirty="0"/>
              <a:t>Julien a 40 ans</a:t>
            </a:r>
          </a:p>
          <a:p>
            <a:r>
              <a:rPr lang="fr-FR" dirty="0"/>
              <a:t>Il a une expérience préalable </a:t>
            </a:r>
          </a:p>
          <a:p>
            <a:r>
              <a:rPr lang="fr-FR" dirty="0"/>
              <a:t>Orienté vers la pratique </a:t>
            </a:r>
          </a:p>
          <a:p>
            <a:r>
              <a:rPr lang="fr-FR" dirty="0"/>
              <a:t>Motivation interne (aka motivation intrinsèque)</a:t>
            </a:r>
          </a:p>
          <a:p>
            <a:r>
              <a:rPr lang="fr-FR" dirty="0"/>
              <a:t>Il a pas mal de contraintes, mais est aussi à la recherche de sens</a:t>
            </a:r>
          </a:p>
          <a:p>
            <a:pPr lvl="1"/>
            <a:endParaRPr lang="fr-BE" dirty="0"/>
          </a:p>
        </p:txBody>
      </p:sp>
      <p:pic>
        <p:nvPicPr>
          <p:cNvPr id="5" name="Image 4" descr="Une image contenant texte, Visage humain, habits, personne&#10;&#10;Le contenu généré par l’IA peut être incorrect.">
            <a:extLst>
              <a:ext uri="{FF2B5EF4-FFF2-40B4-BE49-F238E27FC236}">
                <a16:creationId xmlns:a16="http://schemas.microsoft.com/office/drawing/2014/main" id="{4B069938-6A5E-B4E8-989B-4D2DCD0AA0B9}"/>
              </a:ext>
            </a:extLst>
          </p:cNvPr>
          <p:cNvPicPr>
            <a:picLocks noChangeAspect="1"/>
          </p:cNvPicPr>
          <p:nvPr/>
        </p:nvPicPr>
        <p:blipFill>
          <a:blip r:embed="rId3"/>
          <a:srcRect b="6013"/>
          <a:stretch>
            <a:fillRect/>
          </a:stretch>
        </p:blipFill>
        <p:spPr>
          <a:xfrm>
            <a:off x="4791070" y="1524263"/>
            <a:ext cx="2930531" cy="4131470"/>
          </a:xfrm>
          <a:prstGeom prst="rect">
            <a:avLst/>
          </a:prstGeom>
        </p:spPr>
      </p:pic>
      <p:sp>
        <p:nvSpPr>
          <p:cNvPr id="6" name="ZoneTexte 5">
            <a:extLst>
              <a:ext uri="{FF2B5EF4-FFF2-40B4-BE49-F238E27FC236}">
                <a16:creationId xmlns:a16="http://schemas.microsoft.com/office/drawing/2014/main" id="{B21D369A-67E0-399A-198B-2B2E8BB4C545}"/>
              </a:ext>
            </a:extLst>
          </p:cNvPr>
          <p:cNvSpPr txBox="1"/>
          <p:nvPr/>
        </p:nvSpPr>
        <p:spPr>
          <a:xfrm>
            <a:off x="2476005" y="5959641"/>
            <a:ext cx="7560659" cy="738664"/>
          </a:xfrm>
          <a:prstGeom prst="rect">
            <a:avLst/>
          </a:prstGeom>
          <a:noFill/>
        </p:spPr>
        <p:txBody>
          <a:bodyPr wrap="none" rtlCol="0">
            <a:spAutoFit/>
          </a:bodyPr>
          <a:lstStyle/>
          <a:p>
            <a:r>
              <a:rPr lang="fr-FR" sz="2400" b="1" dirty="0"/>
              <a:t>Julien est-il représentatif ? En France ? Ailleurs ?</a:t>
            </a:r>
          </a:p>
          <a:p>
            <a:endParaRPr lang="fr-BE" dirty="0"/>
          </a:p>
        </p:txBody>
      </p:sp>
    </p:spTree>
    <p:extLst>
      <p:ext uri="{BB962C8B-B14F-4D97-AF65-F5344CB8AC3E}">
        <p14:creationId xmlns:p14="http://schemas.microsoft.com/office/powerpoint/2010/main" val="414224505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7ECD11-055D-DAB1-5A40-CACB678E7F23}"/>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BAAB2CAA-58C7-4AA8-B41C-2794EE4BC4C3}"/>
              </a:ext>
            </a:extLst>
          </p:cNvPr>
          <p:cNvSpPr>
            <a:spLocks noGrp="1"/>
          </p:cNvSpPr>
          <p:nvPr>
            <p:ph type="title"/>
          </p:nvPr>
        </p:nvSpPr>
        <p:spPr/>
        <p:txBody>
          <a:bodyPr>
            <a:normAutofit fontScale="90000"/>
          </a:bodyPr>
          <a:lstStyle/>
          <a:p>
            <a:br>
              <a:rPr lang="fr-CH" dirty="0">
                <a:latin typeface="Calibri" panose="020F0502020204030204" pitchFamily="34" charset="0"/>
                <a:cs typeface="Calibri" panose="020F0502020204030204" pitchFamily="34" charset="0"/>
              </a:rPr>
            </a:br>
            <a:br>
              <a:rPr lang="fr-FR" dirty="0">
                <a:latin typeface="Calibri" panose="020F0502020204030204" pitchFamily="34" charset="0"/>
                <a:cs typeface="Calibri" panose="020F0502020204030204" pitchFamily="34" charset="0"/>
              </a:rPr>
            </a:br>
            <a:r>
              <a:rPr lang="fr-CH" dirty="0">
                <a:latin typeface="Calibri" panose="020F0502020204030204" pitchFamily="34" charset="0"/>
                <a:cs typeface="Calibri" panose="020F0502020204030204" pitchFamily="34" charset="0"/>
              </a:rPr>
              <a:t>Merci pour votre écoute</a:t>
            </a:r>
            <a:br>
              <a:rPr lang="fr-CH" dirty="0">
                <a:latin typeface="Calibri" panose="020F0502020204030204" pitchFamily="34" charset="0"/>
                <a:cs typeface="Calibri" panose="020F0502020204030204" pitchFamily="34" charset="0"/>
              </a:rPr>
            </a:br>
            <a:br>
              <a:rPr lang="fr-CH" dirty="0">
                <a:latin typeface="Calibri" panose="020F0502020204030204" pitchFamily="34" charset="0"/>
                <a:cs typeface="Calibri" panose="020F0502020204030204" pitchFamily="34" charset="0"/>
              </a:rPr>
            </a:br>
            <a:br>
              <a:rPr lang="fr-FR" dirty="0"/>
            </a:br>
            <a:endParaRPr lang="fr-BE" dirty="0"/>
          </a:p>
        </p:txBody>
      </p:sp>
      <p:sp>
        <p:nvSpPr>
          <p:cNvPr id="3" name="Espace réservé du contenu 2">
            <a:extLst>
              <a:ext uri="{FF2B5EF4-FFF2-40B4-BE49-F238E27FC236}">
                <a16:creationId xmlns:a16="http://schemas.microsoft.com/office/drawing/2014/main" id="{D9B91FBA-8412-889D-72BF-1E3F43815060}"/>
              </a:ext>
            </a:extLst>
          </p:cNvPr>
          <p:cNvSpPr>
            <a:spLocks noGrp="1"/>
          </p:cNvSpPr>
          <p:nvPr>
            <p:ph idx="1"/>
          </p:nvPr>
        </p:nvSpPr>
        <p:spPr>
          <a:xfrm>
            <a:off x="5118447" y="1"/>
            <a:ext cx="6281873" cy="6858000"/>
          </a:xfrm>
        </p:spPr>
        <p:txBody>
          <a:bodyPr>
            <a:noAutofit/>
          </a:bodyPr>
          <a:lstStyle/>
          <a:p>
            <a:pPr marL="0" indent="0" algn="ctr">
              <a:buNone/>
            </a:pPr>
            <a:r>
              <a:rPr lang="fr-CH" sz="2400" dirty="0">
                <a:latin typeface="Calibri" panose="020F0502020204030204" pitchFamily="34" charset="0"/>
                <a:cs typeface="Calibri" panose="020F0502020204030204" pitchFamily="34" charset="0"/>
              </a:rPr>
              <a:t>Il n’y a pas de recettes toutes faites ni dans la pratique ni dans la recherche en formation des adultes pour traquer les angles morts. Notre souhait est de vous donner de l’inspiration, vous encourager à traiter vos questions dérangeantes, à lutter contre la production de l’ignorance.</a:t>
            </a:r>
          </a:p>
          <a:p>
            <a:pPr marL="0" indent="0" algn="ctr">
              <a:buNone/>
            </a:pPr>
            <a:r>
              <a:rPr lang="fr-CH" sz="2400" dirty="0">
                <a:latin typeface="Calibri" panose="020F0502020204030204" pitchFamily="34" charset="0"/>
                <a:cs typeface="Calibri" panose="020F0502020204030204" pitchFamily="34" charset="0"/>
              </a:rPr>
              <a:t>Faites confiance à vos observations informelles, à vos propres interrogations et réflexions d’acteurs et d’actrices. La littérature pour soutenir vos questions insolentes existe, ce n’est peut-être juste pas celle qui apparait en premier dans les moteurs de recherche. </a:t>
            </a:r>
          </a:p>
          <a:p>
            <a:pPr marL="0" indent="0" algn="ctr">
              <a:buNone/>
            </a:pPr>
            <a:endParaRPr lang="fr-CH"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030231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2F58DA-2A51-47A3-42ED-F3F6B66FA0BA}"/>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05FE65F7-2034-CDA2-5134-4936A0028829}"/>
              </a:ext>
            </a:extLst>
          </p:cNvPr>
          <p:cNvSpPr>
            <a:spLocks noGrp="1"/>
          </p:cNvSpPr>
          <p:nvPr>
            <p:ph type="title"/>
          </p:nvPr>
        </p:nvSpPr>
        <p:spPr/>
        <p:txBody>
          <a:bodyPr/>
          <a:lstStyle/>
          <a:p>
            <a:r>
              <a:rPr lang="fr-FR" dirty="0"/>
              <a:t>Références</a:t>
            </a:r>
            <a:endParaRPr lang="fr-BE" dirty="0"/>
          </a:p>
        </p:txBody>
      </p:sp>
      <p:sp>
        <p:nvSpPr>
          <p:cNvPr id="3" name="Espace réservé du contenu 2">
            <a:extLst>
              <a:ext uri="{FF2B5EF4-FFF2-40B4-BE49-F238E27FC236}">
                <a16:creationId xmlns:a16="http://schemas.microsoft.com/office/drawing/2014/main" id="{2C93558C-FC58-B33A-F85D-FD344A2AF91B}"/>
              </a:ext>
            </a:extLst>
          </p:cNvPr>
          <p:cNvSpPr>
            <a:spLocks noGrp="1"/>
          </p:cNvSpPr>
          <p:nvPr>
            <p:ph idx="1"/>
          </p:nvPr>
        </p:nvSpPr>
        <p:spPr/>
        <p:txBody>
          <a:bodyPr>
            <a:normAutofit fontScale="85000" lnSpcReduction="10000"/>
          </a:bodyPr>
          <a:lstStyle/>
          <a:p>
            <a:endParaRPr lang="en-US" dirty="0">
              <a:highlight>
                <a:srgbClr val="FFFF00"/>
              </a:highlight>
            </a:endParaRPr>
          </a:p>
          <a:p>
            <a:r>
              <a:rPr lang="fr-FR" dirty="0"/>
              <a:t>Barbier, J. M., &amp; </a:t>
            </a:r>
            <a:r>
              <a:rPr lang="fr-FR" dirty="0" err="1"/>
              <a:t>Wittorski</a:t>
            </a:r>
            <a:r>
              <a:rPr lang="fr-FR" dirty="0"/>
              <a:t>, R. (2015). La formation des adultes, lieu de recompositions?. </a:t>
            </a:r>
            <a:r>
              <a:rPr lang="fr-FR" i="1" dirty="0"/>
              <a:t>Revue française de pédagogie. Recherches en éducation</a:t>
            </a:r>
            <a:r>
              <a:rPr lang="fr-FR" dirty="0"/>
              <a:t>, (190), 5-14.</a:t>
            </a:r>
          </a:p>
          <a:p>
            <a:r>
              <a:rPr lang="fr-FR" dirty="0"/>
              <a:t>Bussi, M. (2022). L’adulte apprenant dans les politiques européennes: Une approche critique. </a:t>
            </a:r>
            <a:r>
              <a:rPr lang="fr-FR" i="1" dirty="0"/>
              <a:t>O. Collard-Bovy, A. </a:t>
            </a:r>
            <a:r>
              <a:rPr lang="fr-FR" i="1" dirty="0" err="1"/>
              <a:t>Jézégou</a:t>
            </a:r>
            <a:r>
              <a:rPr lang="fr-FR" i="1" dirty="0"/>
              <a:t>, &amp; F. de </a:t>
            </a:r>
            <a:r>
              <a:rPr lang="fr-FR" i="1" dirty="0" err="1"/>
              <a:t>Viron</a:t>
            </a:r>
            <a:r>
              <a:rPr lang="fr-FR" i="1" dirty="0"/>
              <a:t>, Adultes et Formation</a:t>
            </a:r>
            <a:r>
              <a:rPr lang="fr-FR" dirty="0"/>
              <a:t>, 37-57.</a:t>
            </a:r>
          </a:p>
          <a:p>
            <a:r>
              <a:rPr lang="en-US" dirty="0"/>
              <a:t>Fejes, A., &amp; Nylander, E. (Eds.). (2019). </a:t>
            </a:r>
            <a:r>
              <a:rPr lang="en-US" i="1" dirty="0"/>
              <a:t>Mapping out the research field of adult education and learning</a:t>
            </a:r>
            <a:r>
              <a:rPr lang="en-US" dirty="0"/>
              <a:t> (pp. 3-14). Springer International Publishing.</a:t>
            </a:r>
          </a:p>
          <a:p>
            <a:r>
              <a:rPr lang="en-US" dirty="0"/>
              <a:t>Desjardins, R., &amp; Kalenda, J. (2025). Understanding adult learning systems and their prospective roles. In </a:t>
            </a:r>
            <a:r>
              <a:rPr lang="en-US" i="1" dirty="0"/>
              <a:t>A Modern Guide to Adult Learning Systems</a:t>
            </a:r>
            <a:r>
              <a:rPr lang="en-US" dirty="0"/>
              <a:t>. Edward Elgar Publishing.</a:t>
            </a:r>
          </a:p>
          <a:p>
            <a:r>
              <a:rPr lang="fr-FR" dirty="0">
                <a:hlinkClick r:id="rId2"/>
              </a:rPr>
              <a:t>OECD, Les essentiels de l'OCDE</a:t>
            </a:r>
            <a:r>
              <a:rPr lang="fr-FR" dirty="0"/>
              <a:t> › Le capital humain https://www.oecd.org/fr/lesessentiels/lecapitalhumain-tabledesmatieres.htm </a:t>
            </a:r>
          </a:p>
          <a:p>
            <a:r>
              <a:rPr lang="en-US" dirty="0"/>
              <a:t>OECD (2024), Survey of Adult Skills – Reader's Companion, OECD Skills Studies, OECD Publishing, Paris, https://doi.org/10.1787/3639d1e2-en.</a:t>
            </a:r>
            <a:endParaRPr lang="fr-FR" dirty="0"/>
          </a:p>
          <a:p>
            <a:endParaRPr lang="en-US" dirty="0">
              <a:highlight>
                <a:srgbClr val="FFFF00"/>
              </a:highlight>
            </a:endParaRPr>
          </a:p>
        </p:txBody>
      </p:sp>
    </p:spTree>
    <p:extLst>
      <p:ext uri="{BB962C8B-B14F-4D97-AF65-F5344CB8AC3E}">
        <p14:creationId xmlns:p14="http://schemas.microsoft.com/office/powerpoint/2010/main" val="1813655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4C3E64D6-A0A1-C028-F3B1-2BC9605FC165}"/>
              </a:ext>
            </a:extLst>
          </p:cNvPr>
          <p:cNvSpPr>
            <a:spLocks noGrp="1"/>
          </p:cNvSpPr>
          <p:nvPr>
            <p:ph type="title"/>
          </p:nvPr>
        </p:nvSpPr>
        <p:spPr/>
        <p:txBody>
          <a:bodyPr/>
          <a:lstStyle/>
          <a:p>
            <a:r>
              <a:rPr lang="fr-FR" dirty="0"/>
              <a:t>Julien aurait pu être une femme</a:t>
            </a:r>
            <a:endParaRPr lang="fr-BE" dirty="0"/>
          </a:p>
        </p:txBody>
      </p:sp>
      <p:graphicFrame>
        <p:nvGraphicFramePr>
          <p:cNvPr id="9" name="Espace réservé du contenu 8">
            <a:extLst>
              <a:ext uri="{FF2B5EF4-FFF2-40B4-BE49-F238E27FC236}">
                <a16:creationId xmlns:a16="http://schemas.microsoft.com/office/drawing/2014/main" id="{A3404543-6002-4CC0-197E-C1295A5011DE}"/>
              </a:ext>
            </a:extLst>
          </p:cNvPr>
          <p:cNvGraphicFramePr>
            <a:graphicFrameLocks noGrp="1"/>
          </p:cNvGraphicFramePr>
          <p:nvPr>
            <p:ph idx="1"/>
            <p:extLst>
              <p:ext uri="{D42A27DB-BD31-4B8C-83A1-F6EECF244321}">
                <p14:modId xmlns:p14="http://schemas.microsoft.com/office/powerpoint/2010/main" val="3484967466"/>
              </p:ext>
            </p:extLst>
          </p:nvPr>
        </p:nvGraphicFramePr>
        <p:xfrm>
          <a:off x="5186339" y="1389412"/>
          <a:ext cx="6281738" cy="5248275"/>
        </p:xfrm>
        <a:graphic>
          <a:graphicData uri="http://schemas.openxmlformats.org/drawingml/2006/chart">
            <c:chart xmlns:c="http://schemas.openxmlformats.org/drawingml/2006/chart" xmlns:r="http://schemas.openxmlformats.org/officeDocument/2006/relationships" r:id="rId3"/>
          </a:graphicData>
        </a:graphic>
      </p:graphicFrame>
      <p:sp>
        <p:nvSpPr>
          <p:cNvPr id="6" name="ZoneTexte 5">
            <a:extLst>
              <a:ext uri="{FF2B5EF4-FFF2-40B4-BE49-F238E27FC236}">
                <a16:creationId xmlns:a16="http://schemas.microsoft.com/office/drawing/2014/main" id="{8C0C86C7-8462-8A60-9370-BB434FDA59E3}"/>
              </a:ext>
            </a:extLst>
          </p:cNvPr>
          <p:cNvSpPr txBox="1"/>
          <p:nvPr/>
        </p:nvSpPr>
        <p:spPr>
          <a:xfrm>
            <a:off x="382137" y="6277970"/>
            <a:ext cx="1213602" cy="369332"/>
          </a:xfrm>
          <a:prstGeom prst="rect">
            <a:avLst/>
          </a:prstGeom>
          <a:noFill/>
        </p:spPr>
        <p:txBody>
          <a:bodyPr wrap="none" rtlCol="0">
            <a:spAutoFit/>
          </a:bodyPr>
          <a:lstStyle/>
          <a:p>
            <a:r>
              <a:rPr lang="fr-FR" dirty="0"/>
              <a:t>AES, 2024</a:t>
            </a:r>
            <a:endParaRPr lang="fr-BE" dirty="0"/>
          </a:p>
        </p:txBody>
      </p:sp>
    </p:spTree>
    <p:extLst>
      <p:ext uri="{BB962C8B-B14F-4D97-AF65-F5344CB8AC3E}">
        <p14:creationId xmlns:p14="http://schemas.microsoft.com/office/powerpoint/2010/main" val="40421467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337C3D2-64B6-696C-E66A-49F553FCB213}"/>
              </a:ext>
            </a:extLst>
          </p:cNvPr>
          <p:cNvSpPr>
            <a:spLocks noGrp="1"/>
          </p:cNvSpPr>
          <p:nvPr>
            <p:ph type="title"/>
          </p:nvPr>
        </p:nvSpPr>
        <p:spPr/>
        <p:txBody>
          <a:bodyPr>
            <a:normAutofit/>
          </a:bodyPr>
          <a:lstStyle/>
          <a:p>
            <a:r>
              <a:rPr lang="fr-FR" dirty="0"/>
              <a:t>Julien n’est peut-être pas toujours motivé</a:t>
            </a:r>
            <a:endParaRPr lang="fr-BE" dirty="0"/>
          </a:p>
        </p:txBody>
      </p:sp>
      <p:sp>
        <p:nvSpPr>
          <p:cNvPr id="3" name="Espace réservé du contenu 2">
            <a:extLst>
              <a:ext uri="{FF2B5EF4-FFF2-40B4-BE49-F238E27FC236}">
                <a16:creationId xmlns:a16="http://schemas.microsoft.com/office/drawing/2014/main" id="{1A196D6F-97EA-ECC8-AE63-7158A8ED72D2}"/>
              </a:ext>
            </a:extLst>
          </p:cNvPr>
          <p:cNvSpPr>
            <a:spLocks noGrp="1"/>
          </p:cNvSpPr>
          <p:nvPr>
            <p:ph idx="1"/>
          </p:nvPr>
        </p:nvSpPr>
        <p:spPr/>
        <p:txBody>
          <a:bodyPr/>
          <a:lstStyle/>
          <a:p>
            <a:pPr marL="0" indent="0">
              <a:buNone/>
            </a:pPr>
            <a:r>
              <a:rPr lang="fr-FR" dirty="0"/>
              <a:t> </a:t>
            </a:r>
          </a:p>
          <a:p>
            <a:pPr marL="0" indent="0">
              <a:buNone/>
            </a:pPr>
            <a:endParaRPr lang="fr-FR" dirty="0"/>
          </a:p>
        </p:txBody>
      </p:sp>
      <p:graphicFrame>
        <p:nvGraphicFramePr>
          <p:cNvPr id="4" name="Graphique 3">
            <a:extLst>
              <a:ext uri="{FF2B5EF4-FFF2-40B4-BE49-F238E27FC236}">
                <a16:creationId xmlns:a16="http://schemas.microsoft.com/office/drawing/2014/main" id="{F3859C5B-54B9-B0E3-A06E-F0EE7E50E658}"/>
              </a:ext>
            </a:extLst>
          </p:cNvPr>
          <p:cNvGraphicFramePr>
            <a:graphicFrameLocks/>
          </p:cNvGraphicFramePr>
          <p:nvPr>
            <p:extLst>
              <p:ext uri="{D42A27DB-BD31-4B8C-83A1-F6EECF244321}">
                <p14:modId xmlns:p14="http://schemas.microsoft.com/office/powerpoint/2010/main" val="3591086338"/>
              </p:ext>
            </p:extLst>
          </p:nvPr>
        </p:nvGraphicFramePr>
        <p:xfrm>
          <a:off x="4926297" y="1592618"/>
          <a:ext cx="6660652" cy="4562522"/>
        </p:xfrm>
        <a:graphic>
          <a:graphicData uri="http://schemas.openxmlformats.org/drawingml/2006/chart">
            <c:chart xmlns:c="http://schemas.openxmlformats.org/drawingml/2006/chart" xmlns:r="http://schemas.openxmlformats.org/officeDocument/2006/relationships" r:id="rId2"/>
          </a:graphicData>
        </a:graphic>
      </p:graphicFrame>
      <p:sp>
        <p:nvSpPr>
          <p:cNvPr id="5" name="ZoneTexte 4">
            <a:extLst>
              <a:ext uri="{FF2B5EF4-FFF2-40B4-BE49-F238E27FC236}">
                <a16:creationId xmlns:a16="http://schemas.microsoft.com/office/drawing/2014/main" id="{83B380FA-6353-6B8B-0553-61D2C789A4A7}"/>
              </a:ext>
            </a:extLst>
          </p:cNvPr>
          <p:cNvSpPr txBox="1"/>
          <p:nvPr/>
        </p:nvSpPr>
        <p:spPr>
          <a:xfrm>
            <a:off x="382137" y="6277970"/>
            <a:ext cx="1213602" cy="369332"/>
          </a:xfrm>
          <a:prstGeom prst="rect">
            <a:avLst/>
          </a:prstGeom>
          <a:noFill/>
        </p:spPr>
        <p:txBody>
          <a:bodyPr wrap="none" rtlCol="0">
            <a:spAutoFit/>
          </a:bodyPr>
          <a:lstStyle/>
          <a:p>
            <a:r>
              <a:rPr lang="fr-FR" dirty="0"/>
              <a:t>AES, 2024</a:t>
            </a:r>
            <a:endParaRPr lang="fr-BE" dirty="0"/>
          </a:p>
        </p:txBody>
      </p:sp>
    </p:spTree>
    <p:extLst>
      <p:ext uri="{BB962C8B-B14F-4D97-AF65-F5344CB8AC3E}">
        <p14:creationId xmlns:p14="http://schemas.microsoft.com/office/powerpoint/2010/main" val="10956240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B405C750-7310-59E9-A4D1-8B618775D558}"/>
              </a:ext>
            </a:extLst>
          </p:cNvPr>
          <p:cNvSpPr>
            <a:spLocks noGrp="1"/>
          </p:cNvSpPr>
          <p:nvPr>
            <p:ph type="title"/>
          </p:nvPr>
        </p:nvSpPr>
        <p:spPr/>
        <p:txBody>
          <a:bodyPr>
            <a:normAutofit fontScale="90000"/>
          </a:bodyPr>
          <a:lstStyle/>
          <a:p>
            <a:r>
              <a:rPr lang="fr-FR" dirty="0"/>
              <a:t>Julien a sans doute un bac ou est passé par une fac</a:t>
            </a:r>
            <a:endParaRPr lang="fr-BE" dirty="0"/>
          </a:p>
        </p:txBody>
      </p:sp>
      <p:graphicFrame>
        <p:nvGraphicFramePr>
          <p:cNvPr id="4" name="Espace réservé du contenu 3">
            <a:extLst>
              <a:ext uri="{FF2B5EF4-FFF2-40B4-BE49-F238E27FC236}">
                <a16:creationId xmlns:a16="http://schemas.microsoft.com/office/drawing/2014/main" id="{E5DA799C-2AB3-8299-F737-880E7AC222A0}"/>
              </a:ext>
            </a:extLst>
          </p:cNvPr>
          <p:cNvGraphicFramePr>
            <a:graphicFrameLocks noGrp="1"/>
          </p:cNvGraphicFramePr>
          <p:nvPr>
            <p:ph idx="1"/>
            <p:extLst>
              <p:ext uri="{D42A27DB-BD31-4B8C-83A1-F6EECF244321}">
                <p14:modId xmlns:p14="http://schemas.microsoft.com/office/powerpoint/2010/main" val="2240945432"/>
              </p:ext>
            </p:extLst>
          </p:nvPr>
        </p:nvGraphicFramePr>
        <p:xfrm>
          <a:off x="4776715" y="803275"/>
          <a:ext cx="7151427" cy="5870480"/>
        </p:xfrm>
        <a:graphic>
          <a:graphicData uri="http://schemas.openxmlformats.org/drawingml/2006/chart">
            <c:chart xmlns:c="http://schemas.openxmlformats.org/drawingml/2006/chart" xmlns:r="http://schemas.openxmlformats.org/officeDocument/2006/relationships" r:id="rId3"/>
          </a:graphicData>
        </a:graphic>
      </p:graphicFrame>
      <p:sp>
        <p:nvSpPr>
          <p:cNvPr id="5" name="ZoneTexte 4">
            <a:extLst>
              <a:ext uri="{FF2B5EF4-FFF2-40B4-BE49-F238E27FC236}">
                <a16:creationId xmlns:a16="http://schemas.microsoft.com/office/drawing/2014/main" id="{EF553DD5-F8B4-2AC8-FB61-39AECD83EE50}"/>
              </a:ext>
            </a:extLst>
          </p:cNvPr>
          <p:cNvSpPr txBox="1"/>
          <p:nvPr/>
        </p:nvSpPr>
        <p:spPr>
          <a:xfrm>
            <a:off x="382137" y="6277970"/>
            <a:ext cx="1213602" cy="369332"/>
          </a:xfrm>
          <a:prstGeom prst="rect">
            <a:avLst/>
          </a:prstGeom>
          <a:noFill/>
        </p:spPr>
        <p:txBody>
          <a:bodyPr wrap="none" rtlCol="0">
            <a:spAutoFit/>
          </a:bodyPr>
          <a:lstStyle/>
          <a:p>
            <a:r>
              <a:rPr lang="fr-FR" dirty="0"/>
              <a:t>AES, 2024</a:t>
            </a:r>
            <a:endParaRPr lang="fr-BE" dirty="0"/>
          </a:p>
        </p:txBody>
      </p:sp>
    </p:spTree>
    <p:extLst>
      <p:ext uri="{BB962C8B-B14F-4D97-AF65-F5344CB8AC3E}">
        <p14:creationId xmlns:p14="http://schemas.microsoft.com/office/powerpoint/2010/main" val="26918608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03EDA64-1A6A-3945-9A68-62EE59EADD33}"/>
              </a:ext>
            </a:extLst>
          </p:cNvPr>
          <p:cNvSpPr>
            <a:spLocks noGrp="1"/>
          </p:cNvSpPr>
          <p:nvPr>
            <p:ph type="title"/>
          </p:nvPr>
        </p:nvSpPr>
        <p:spPr/>
        <p:txBody>
          <a:bodyPr>
            <a:normAutofit fontScale="90000"/>
          </a:bodyPr>
          <a:lstStyle/>
          <a:p>
            <a:r>
              <a:rPr lang="fr-FR" dirty="0"/>
              <a:t>Julien est sans doute employé (dans une grosse entreprise)</a:t>
            </a:r>
            <a:endParaRPr lang="fr-BE" dirty="0"/>
          </a:p>
        </p:txBody>
      </p:sp>
      <p:graphicFrame>
        <p:nvGraphicFramePr>
          <p:cNvPr id="7" name="Graphique 3">
            <a:extLst>
              <a:ext uri="{FF2B5EF4-FFF2-40B4-BE49-F238E27FC236}">
                <a16:creationId xmlns:a16="http://schemas.microsoft.com/office/drawing/2014/main" id="{A097B625-0755-68EA-9DF4-5AD368B91F59}"/>
              </a:ext>
            </a:extLst>
          </p:cNvPr>
          <p:cNvGraphicFramePr>
            <a:graphicFrameLocks/>
          </p:cNvGraphicFramePr>
          <p:nvPr>
            <p:extLst>
              <p:ext uri="{D42A27DB-BD31-4B8C-83A1-F6EECF244321}">
                <p14:modId xmlns:p14="http://schemas.microsoft.com/office/powerpoint/2010/main" val="3751160405"/>
              </p:ext>
            </p:extLst>
          </p:nvPr>
        </p:nvGraphicFramePr>
        <p:xfrm>
          <a:off x="4995080" y="1364776"/>
          <a:ext cx="6537277" cy="4640239"/>
        </p:xfrm>
        <a:graphic>
          <a:graphicData uri="http://schemas.openxmlformats.org/drawingml/2006/chart">
            <c:chart xmlns:c="http://schemas.openxmlformats.org/drawingml/2006/chart" xmlns:r="http://schemas.openxmlformats.org/officeDocument/2006/relationships" r:id="rId2"/>
          </a:graphicData>
        </a:graphic>
      </p:graphicFrame>
      <p:sp>
        <p:nvSpPr>
          <p:cNvPr id="4" name="ZoneTexte 3">
            <a:extLst>
              <a:ext uri="{FF2B5EF4-FFF2-40B4-BE49-F238E27FC236}">
                <a16:creationId xmlns:a16="http://schemas.microsoft.com/office/drawing/2014/main" id="{7040C39A-9E3D-3F64-9EF0-585A3AD276D0}"/>
              </a:ext>
            </a:extLst>
          </p:cNvPr>
          <p:cNvSpPr txBox="1"/>
          <p:nvPr/>
        </p:nvSpPr>
        <p:spPr>
          <a:xfrm>
            <a:off x="382137" y="6277970"/>
            <a:ext cx="1213602" cy="369332"/>
          </a:xfrm>
          <a:prstGeom prst="rect">
            <a:avLst/>
          </a:prstGeom>
          <a:noFill/>
        </p:spPr>
        <p:txBody>
          <a:bodyPr wrap="none" rtlCol="0">
            <a:spAutoFit/>
          </a:bodyPr>
          <a:lstStyle/>
          <a:p>
            <a:r>
              <a:rPr lang="fr-FR" dirty="0"/>
              <a:t>AES, 2024</a:t>
            </a:r>
            <a:endParaRPr lang="fr-BE" dirty="0"/>
          </a:p>
        </p:txBody>
      </p:sp>
    </p:spTree>
    <p:extLst>
      <p:ext uri="{BB962C8B-B14F-4D97-AF65-F5344CB8AC3E}">
        <p14:creationId xmlns:p14="http://schemas.microsoft.com/office/powerpoint/2010/main" val="13207814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C4BC668-4A46-CCC9-E5A7-AF7DF2EEB5BE}"/>
              </a:ext>
            </a:extLst>
          </p:cNvPr>
          <p:cNvSpPr>
            <a:spLocks noGrp="1"/>
          </p:cNvSpPr>
          <p:nvPr>
            <p:ph type="title"/>
          </p:nvPr>
        </p:nvSpPr>
        <p:spPr/>
        <p:txBody>
          <a:bodyPr>
            <a:normAutofit fontScale="90000"/>
          </a:bodyPr>
          <a:lstStyle/>
          <a:p>
            <a:r>
              <a:rPr lang="fr-FR" dirty="0"/>
              <a:t>Julien lit sans doute moins bien  que ses voisins</a:t>
            </a:r>
            <a:endParaRPr lang="fr-BE" dirty="0"/>
          </a:p>
        </p:txBody>
      </p:sp>
      <p:graphicFrame>
        <p:nvGraphicFramePr>
          <p:cNvPr id="4" name="Espace réservé du contenu 3">
            <a:extLst>
              <a:ext uri="{FF2B5EF4-FFF2-40B4-BE49-F238E27FC236}">
                <a16:creationId xmlns:a16="http://schemas.microsoft.com/office/drawing/2014/main" id="{56A9D4EB-6C5A-77D3-812D-5EB6C54D7079}"/>
              </a:ext>
            </a:extLst>
          </p:cNvPr>
          <p:cNvGraphicFramePr>
            <a:graphicFrameLocks noGrp="1"/>
          </p:cNvGraphicFramePr>
          <p:nvPr>
            <p:ph idx="1"/>
            <p:extLst>
              <p:ext uri="{D42A27DB-BD31-4B8C-83A1-F6EECF244321}">
                <p14:modId xmlns:p14="http://schemas.microsoft.com/office/powerpoint/2010/main" val="728916851"/>
              </p:ext>
            </p:extLst>
          </p:nvPr>
        </p:nvGraphicFramePr>
        <p:xfrm>
          <a:off x="5118100" y="803275"/>
          <a:ext cx="6281738" cy="5248275"/>
        </p:xfrm>
        <a:graphic>
          <a:graphicData uri="http://schemas.openxmlformats.org/drawingml/2006/chart">
            <c:chart xmlns:c="http://schemas.openxmlformats.org/drawingml/2006/chart" xmlns:r="http://schemas.openxmlformats.org/officeDocument/2006/relationships" r:id="rId3"/>
          </a:graphicData>
        </a:graphic>
      </p:graphicFrame>
      <p:sp>
        <p:nvSpPr>
          <p:cNvPr id="5" name="ZoneTexte 4">
            <a:extLst>
              <a:ext uri="{FF2B5EF4-FFF2-40B4-BE49-F238E27FC236}">
                <a16:creationId xmlns:a16="http://schemas.microsoft.com/office/drawing/2014/main" id="{8260BDA3-7A50-4993-BCB2-FC1B27699228}"/>
              </a:ext>
            </a:extLst>
          </p:cNvPr>
          <p:cNvSpPr txBox="1"/>
          <p:nvPr/>
        </p:nvSpPr>
        <p:spPr>
          <a:xfrm>
            <a:off x="382137" y="6277970"/>
            <a:ext cx="1326517" cy="369332"/>
          </a:xfrm>
          <a:prstGeom prst="rect">
            <a:avLst/>
          </a:prstGeom>
          <a:noFill/>
        </p:spPr>
        <p:txBody>
          <a:bodyPr wrap="none" rtlCol="0">
            <a:spAutoFit/>
          </a:bodyPr>
          <a:lstStyle/>
          <a:p>
            <a:r>
              <a:rPr lang="fr-FR" dirty="0"/>
              <a:t>PIAAC, 2024</a:t>
            </a:r>
            <a:endParaRPr lang="fr-BE" dirty="0"/>
          </a:p>
        </p:txBody>
      </p:sp>
      <p:sp>
        <p:nvSpPr>
          <p:cNvPr id="3" name="Rectangle : coins arrondis 2">
            <a:extLst>
              <a:ext uri="{FF2B5EF4-FFF2-40B4-BE49-F238E27FC236}">
                <a16:creationId xmlns:a16="http://schemas.microsoft.com/office/drawing/2014/main" id="{3D4708A2-DFD1-8B01-04FC-83D234B0A42E}"/>
              </a:ext>
            </a:extLst>
          </p:cNvPr>
          <p:cNvSpPr/>
          <p:nvPr/>
        </p:nvSpPr>
        <p:spPr>
          <a:xfrm>
            <a:off x="3367668" y="1572515"/>
            <a:ext cx="4906536" cy="3712969"/>
          </a:xfrm>
          <a:prstGeom prst="roundRect">
            <a:avLst/>
          </a:prstGeom>
          <a:solidFill>
            <a:schemeClr val="accent3">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800" dirty="0"/>
              <a:t>Dans quel </a:t>
            </a:r>
            <a:r>
              <a:rPr lang="fr-FR" sz="2800" b="1" dirty="0"/>
              <a:t>contexte</a:t>
            </a:r>
            <a:r>
              <a:rPr lang="fr-FR" sz="2800" dirty="0"/>
              <a:t> ces inégalités se construisent et ces profils d’</a:t>
            </a:r>
            <a:r>
              <a:rPr lang="fr-FR" sz="2800" dirty="0" err="1"/>
              <a:t>apprenant.e.s</a:t>
            </a:r>
            <a:r>
              <a:rPr lang="fr-FR" sz="2800" dirty="0"/>
              <a:t> apprennent?</a:t>
            </a:r>
          </a:p>
          <a:p>
            <a:pPr algn="ctr"/>
            <a:r>
              <a:rPr lang="fr-FR" sz="2800" dirty="0"/>
              <a:t>(un regard sur ‘le macro’ – ‘institutionnel’)</a:t>
            </a:r>
          </a:p>
          <a:p>
            <a:pPr algn="ctr"/>
            <a:endParaRPr lang="fr-BE" dirty="0"/>
          </a:p>
        </p:txBody>
      </p:sp>
    </p:spTree>
    <p:extLst>
      <p:ext uri="{BB962C8B-B14F-4D97-AF65-F5344CB8AC3E}">
        <p14:creationId xmlns:p14="http://schemas.microsoft.com/office/powerpoint/2010/main" val="2965771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TIMING" val="|2.5"/>
</p:tagLst>
</file>

<file path=ppt/theme/theme1.xml><?xml version="1.0" encoding="utf-8"?>
<a:theme xmlns:a="http://schemas.openxmlformats.org/drawingml/2006/main" name="Atlas">
  <a:themeElements>
    <a:clrScheme name="Rouge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C0CB9708-C445-4049-9D7F-4C8684E69AF3}"/>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BC1441A7286B74C82D78C86B5515CE7" ma:contentTypeVersion="17" ma:contentTypeDescription="Crée un document." ma:contentTypeScope="" ma:versionID="5d9dd07f48e2bdf4df4f22f0f7ecc47a">
  <xsd:schema xmlns:xsd="http://www.w3.org/2001/XMLSchema" xmlns:xs="http://www.w3.org/2001/XMLSchema" xmlns:p="http://schemas.microsoft.com/office/2006/metadata/properties" xmlns:ns3="4bd5a2f5-48af-4c12-855a-e75d72c4fd04" xmlns:ns4="e40ad676-2773-4299-b437-4d2713edeb5d" targetNamespace="http://schemas.microsoft.com/office/2006/metadata/properties" ma:root="true" ma:fieldsID="57ae5e6b2411e27d730a262b748acb7a" ns3:_="" ns4:_="">
    <xsd:import namespace="4bd5a2f5-48af-4c12-855a-e75d72c4fd04"/>
    <xsd:import namespace="e40ad676-2773-4299-b437-4d2713edeb5d"/>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LengthInSeconds" minOccurs="0"/>
                <xsd:element ref="ns4:SharedWithUsers" minOccurs="0"/>
                <xsd:element ref="ns4:SharedWithDetails" minOccurs="0"/>
                <xsd:element ref="ns4:SharingHintHash" minOccurs="0"/>
                <xsd:element ref="ns3:_activity" minOccurs="0"/>
                <xsd:element ref="ns3:MediaServiceObjectDetectorVersions"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d5a2f5-48af-4c12-855a-e75d72c4fd0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ystemTags" ma:index="23" nillable="true" ma:displayName="MediaServiceSystemTags" ma:hidden="true" ma:internalName="MediaServiceSystemTags" ma:readOnly="true">
      <xsd:simpleType>
        <xsd:restriction base="dms:Note"/>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40ad676-2773-4299-b437-4d2713edeb5d" elementFormDefault="qualified">
    <xsd:import namespace="http://schemas.microsoft.com/office/2006/documentManagement/types"/>
    <xsd:import namespace="http://schemas.microsoft.com/office/infopath/2007/PartnerControls"/>
    <xsd:element name="SharedWithUsers" ma:index="18"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Partagé avec détails" ma:internalName="SharedWithDetails" ma:readOnly="true">
      <xsd:simpleType>
        <xsd:restriction base="dms:Note">
          <xsd:maxLength value="255"/>
        </xsd:restriction>
      </xsd:simpleType>
    </xsd:element>
    <xsd:element name="SharingHintHash" ma:index="20" nillable="true" ma:displayName="Partage du hachage d’indicateur"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activity xmlns="4bd5a2f5-48af-4c12-855a-e75d72c4fd0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C73B6AD-2B91-4CF1-BFBE-FB295387965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bd5a2f5-48af-4c12-855a-e75d72c4fd04"/>
    <ds:schemaRef ds:uri="e40ad676-2773-4299-b437-4d2713edeb5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15EC9A4-D597-4F32-803C-3170EE2B34DB}">
  <ds:schemaRefs>
    <ds:schemaRef ds:uri="http://schemas.microsoft.com/office/2006/documentManagement/types"/>
    <ds:schemaRef ds:uri="e40ad676-2773-4299-b437-4d2713edeb5d"/>
    <ds:schemaRef ds:uri="http://schemas.microsoft.com/office/infopath/2007/PartnerControls"/>
    <ds:schemaRef ds:uri="http://www.w3.org/XML/1998/namespace"/>
    <ds:schemaRef ds:uri="http://purl.org/dc/elements/1.1/"/>
    <ds:schemaRef ds:uri="http://schemas.microsoft.com/office/2006/metadata/properties"/>
    <ds:schemaRef ds:uri="http://purl.org/dc/dcmitype/"/>
    <ds:schemaRef ds:uri="http://schemas.openxmlformats.org/package/2006/metadata/core-properties"/>
    <ds:schemaRef ds:uri="4bd5a2f5-48af-4c12-855a-e75d72c4fd04"/>
    <ds:schemaRef ds:uri="http://purl.org/dc/terms/"/>
  </ds:schemaRefs>
</ds:datastoreItem>
</file>

<file path=customXml/itemProps3.xml><?xml version="1.0" encoding="utf-8"?>
<ds:datastoreItem xmlns:ds="http://schemas.openxmlformats.org/officeDocument/2006/customXml" ds:itemID="{3984B267-782C-48CE-88C8-02CC6246ADE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TM16401371[[fn=Atlas]]</Template>
  <TotalTime>16489</TotalTime>
  <Words>2445</Words>
  <Application>Microsoft Office PowerPoint</Application>
  <PresentationFormat>Grand écran</PresentationFormat>
  <Paragraphs>239</Paragraphs>
  <Slides>41</Slides>
  <Notes>30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41</vt:i4>
      </vt:variant>
    </vt:vector>
  </HeadingPairs>
  <TitlesOfParts>
    <vt:vector size="45" baseType="lpstr">
      <vt:lpstr>Arial</vt:lpstr>
      <vt:lpstr>Calibri</vt:lpstr>
      <vt:lpstr>Wingdings</vt:lpstr>
      <vt:lpstr>Atlas</vt:lpstr>
      <vt:lpstr>  Champ de pratiques et champ de recherche en formation des adultes: adaptation ou transformation ? </vt:lpstr>
      <vt:lpstr>Objectifs</vt:lpstr>
      <vt:lpstr>Plan de l’exposé</vt:lpstr>
      <vt:lpstr>Partons d’une idée reçue</vt:lpstr>
      <vt:lpstr>Julien aurait pu être une femme</vt:lpstr>
      <vt:lpstr>Julien n’est peut-être pas toujours motivé</vt:lpstr>
      <vt:lpstr>Julien a sans doute un bac ou est passé par une fac</vt:lpstr>
      <vt:lpstr>Julien est sans doute employé (dans une grosse entreprise)</vt:lpstr>
      <vt:lpstr>Julien lit sans doute moins bien  que ses voisins</vt:lpstr>
      <vt:lpstr>Dans quel contexte Julien apprend ? (approche neo-institutionnaliste historique)</vt:lpstr>
      <vt:lpstr>Présentation PowerPoint</vt:lpstr>
      <vt:lpstr>Julien cherche du travail</vt:lpstr>
      <vt:lpstr>Dans quel contexte Julien apprend-il?</vt:lpstr>
      <vt:lpstr>Présentation PowerPoint</vt:lpstr>
      <vt:lpstr>Dans quel contexte Julien apprend ?</vt:lpstr>
      <vt:lpstr>Comment…</vt:lpstr>
      <vt:lpstr>A propos de quelques angles morts …</vt:lpstr>
      <vt:lpstr>Le travail émancipe-t-il les femmes ?</vt:lpstr>
      <vt:lpstr>Le travail émancipe-t-il les femmes ?</vt:lpstr>
      <vt:lpstr>A propos de quelques angles morts …</vt:lpstr>
      <vt:lpstr>Le travail émancipe-t-il les femmes ?</vt:lpstr>
      <vt:lpstr>A propos de quelques angles morts …</vt:lpstr>
      <vt:lpstr>A propos de quelques angles morts …</vt:lpstr>
      <vt:lpstr>La formation : acquis social ou devoir individuel et moral ?</vt:lpstr>
      <vt:lpstr>A propos de quelques angles morts …</vt:lpstr>
      <vt:lpstr>A propos de quelques angles morts …</vt:lpstr>
      <vt:lpstr>Racisme, la Suisse en flagrant déni </vt:lpstr>
      <vt:lpstr>Pas raciste, le marché du travail (suisse) ? Et la formation ?</vt:lpstr>
      <vt:lpstr>Discussion </vt:lpstr>
      <vt:lpstr>Discussion </vt:lpstr>
      <vt:lpstr>Discussion </vt:lpstr>
      <vt:lpstr>Discussion </vt:lpstr>
      <vt:lpstr> Revenir aux sources de l’éducation populaire  </vt:lpstr>
      <vt:lpstr> Revenir aux sources de l’éducation populaire  </vt:lpstr>
      <vt:lpstr> Revenir aux sources de l’éducation populaire  </vt:lpstr>
      <vt:lpstr> Revenir aux sources de l’éducation populaire  </vt:lpstr>
      <vt:lpstr> Mobiliser les critical education studies   </vt:lpstr>
      <vt:lpstr>  Penser de façon intersectionnelle   </vt:lpstr>
      <vt:lpstr>  Penser de façon intersectionnelle   </vt:lpstr>
      <vt:lpstr>  Merci pour votre écoute   </vt:lpstr>
      <vt:lpstr>Références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formation des adultes, champ de pratique et champ de recherche</dc:title>
  <dc:creator>Margherita Bussi</dc:creator>
  <cp:lastModifiedBy>Margherita Bussi</cp:lastModifiedBy>
  <cp:revision>480</cp:revision>
  <dcterms:created xsi:type="dcterms:W3CDTF">2020-11-29T12:21:17Z</dcterms:created>
  <dcterms:modified xsi:type="dcterms:W3CDTF">2025-11-27T09:50:18Z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0x010100CBC1441A7286B74C82D78C86B5515CE7</vt:lpwstr>
  </property>
</Properties>
</file>